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6" r:id="rId3"/>
    <p:sldId id="264" r:id="rId4"/>
    <p:sldId id="266" r:id="rId5"/>
    <p:sldId id="262" r:id="rId6"/>
    <p:sldId id="308" r:id="rId7"/>
    <p:sldId id="295" r:id="rId8"/>
    <p:sldId id="296" r:id="rId9"/>
    <p:sldId id="263" r:id="rId10"/>
    <p:sldId id="267" r:id="rId11"/>
    <p:sldId id="304" r:id="rId12"/>
    <p:sldId id="278" r:id="rId13"/>
    <p:sldId id="268" r:id="rId14"/>
    <p:sldId id="277" r:id="rId15"/>
    <p:sldId id="270" r:id="rId16"/>
    <p:sldId id="303" r:id="rId17"/>
    <p:sldId id="305" r:id="rId18"/>
    <p:sldId id="301" r:id="rId19"/>
    <p:sldId id="309" r:id="rId20"/>
    <p:sldId id="311" r:id="rId21"/>
    <p:sldId id="312" r:id="rId22"/>
    <p:sldId id="313" r:id="rId23"/>
    <p:sldId id="272" r:id="rId24"/>
    <p:sldId id="269" r:id="rId25"/>
    <p:sldId id="289" r:id="rId26"/>
    <p:sldId id="276" r:id="rId27"/>
    <p:sldId id="275" r:id="rId28"/>
    <p:sldId id="273" r:id="rId29"/>
    <p:sldId id="274" r:id="rId30"/>
    <p:sldId id="271" r:id="rId31"/>
    <p:sldId id="307" r:id="rId32"/>
    <p:sldId id="310" r:id="rId33"/>
    <p:sldId id="298" r:id="rId34"/>
    <p:sldId id="290" r:id="rId35"/>
    <p:sldId id="292" r:id="rId36"/>
    <p:sldId id="293" r:id="rId37"/>
    <p:sldId id="291" r:id="rId38"/>
    <p:sldId id="279" r:id="rId39"/>
    <p:sldId id="280" r:id="rId40"/>
    <p:sldId id="281" r:id="rId41"/>
    <p:sldId id="282" r:id="rId42"/>
    <p:sldId id="297" r:id="rId43"/>
    <p:sldId id="283" r:id="rId44"/>
    <p:sldId id="284" r:id="rId45"/>
    <p:sldId id="294" r:id="rId46"/>
    <p:sldId id="286" r:id="rId47"/>
    <p:sldId id="288" r:id="rId48"/>
    <p:sldId id="299" r:id="rId49"/>
    <p:sldId id="287" r:id="rId50"/>
    <p:sldId id="302" r:id="rId51"/>
  </p:sldIdLst>
  <p:sldSz cx="9144000" cy="6858000" type="screen4x3"/>
  <p:notesSz cx="6858000" cy="9144000"/>
  <p:custDataLst>
    <p:tags r:id="rId5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F824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84583" autoAdjust="0"/>
  </p:normalViewPr>
  <p:slideViewPr>
    <p:cSldViewPr>
      <p:cViewPr varScale="1">
        <p:scale>
          <a:sx n="62" d="100"/>
          <a:sy n="62" d="100"/>
        </p:scale>
        <p:origin x="15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852936"/>
            <a:ext cx="6282952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2699792" y="1988840"/>
            <a:ext cx="619268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1988840"/>
            <a:ext cx="619268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flOHtgb6gtlr5w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ru/i/uRYeGbWaOmK_qA" TargetMode="External"/><Relationship Id="rId4" Type="http://schemas.openxmlformats.org/officeDocument/2006/relationships/hyperlink" Target="https://disk.yandex.ru/i/rctxfEonTS8RQ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924944"/>
            <a:ext cx="6552728" cy="1368152"/>
          </a:xfrm>
        </p:spPr>
        <p:txBody>
          <a:bodyPr>
            <a:noAutofit/>
          </a:bodyPr>
          <a:lstStyle/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Отряд </a:t>
            </a:r>
            <a:r>
              <a:rPr lang="ru-RU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юных </a:t>
            </a:r>
            <a:r>
              <a:rPr lang="ru-RU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/>
            </a:r>
            <a:br>
              <a:rPr lang="ru-RU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</a:br>
            <a:r>
              <a:rPr lang="ru-RU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инспекторов </a:t>
            </a:r>
            <a:r>
              <a:rPr lang="ru-RU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движения (ЮИД)</a:t>
            </a:r>
            <a:br>
              <a:rPr lang="ru-RU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</a:br>
            <a:r>
              <a:rPr lang="ru-RU" sz="32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МОУ«Архангельская</a:t>
            </a:r>
            <a:r>
              <a:rPr lang="ru-RU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 СШ»</a:t>
            </a:r>
            <a:r>
              <a:rPr lang="ru-RU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/>
            </a:r>
            <a:br>
              <a:rPr lang="ru-RU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</a:br>
            <a:r>
              <a:rPr lang="ru-RU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«</a:t>
            </a:r>
            <a:r>
              <a:rPr lang="ru-RU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С</a:t>
            </a:r>
            <a:r>
              <a:rPr lang="ru-RU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В</a:t>
            </a:r>
            <a:r>
              <a:rPr lang="ru-RU" kern="0" dirty="0" smtClean="0">
                <a:solidFill>
                  <a:srgbClr val="1FE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Е</a:t>
            </a:r>
            <a:r>
              <a:rPr lang="ru-RU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Т</a:t>
            </a:r>
            <a:r>
              <a:rPr lang="ru-RU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О</a:t>
            </a:r>
            <a:r>
              <a:rPr lang="ru-RU" kern="0" dirty="0" smtClean="0">
                <a:solidFill>
                  <a:srgbClr val="1FE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Ф</a:t>
            </a:r>
            <a:r>
              <a:rPr lang="ru-RU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О</a:t>
            </a:r>
            <a:r>
              <a:rPr lang="ru-RU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Р</a:t>
            </a:r>
            <a:r>
              <a:rPr lang="ru-RU" kern="0" dirty="0" smtClean="0">
                <a:solidFill>
                  <a:srgbClr val="1FE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Ч</a:t>
            </a:r>
            <a:r>
              <a:rPr lang="ru-RU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И</a:t>
            </a:r>
            <a:r>
              <a:rPr lang="ru-RU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n-ea"/>
                <a:cs typeface="+mn-cs"/>
              </a:rPr>
              <a:t>К</a:t>
            </a:r>
            <a:r>
              <a:rPr lang="ru-RU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>»</a:t>
            </a:r>
            <a:r>
              <a:rPr lang="ru-RU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  <a:t/>
            </a:r>
            <a:br>
              <a:rPr lang="ru-RU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ea typeface="+mn-ea"/>
                <a:cs typeface="+mn-cs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094" y="-267797"/>
            <a:ext cx="6480720" cy="1336698"/>
          </a:xfrm>
        </p:spPr>
        <p:txBody>
          <a:bodyPr>
            <a:normAutofit/>
          </a:bodyPr>
          <a:lstStyle/>
          <a:p>
            <a:r>
              <a:rPr lang="ru-RU" dirty="0" smtClean="0"/>
              <a:t>Наши дела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6" y="1159450"/>
            <a:ext cx="4464344" cy="4176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59450"/>
            <a:ext cx="4260021" cy="2840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89288"/>
            <a:ext cx="432048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699792" y="636230"/>
            <a:ext cx="4789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Работа с наглядной агитацией</a:t>
            </a:r>
          </a:p>
        </p:txBody>
      </p:sp>
    </p:spTree>
    <p:extLst>
      <p:ext uri="{BB962C8B-B14F-4D97-AF65-F5344CB8AC3E}">
        <p14:creationId xmlns:p14="http://schemas.microsoft.com/office/powerpoint/2010/main" val="26661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-99392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Конкурс рисунков «</a:t>
            </a:r>
            <a:r>
              <a:rPr lang="ru-RU" sz="3200" dirty="0" err="1" smtClean="0"/>
              <a:t>Дети.Дорога.Безопасность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tanya\Desktop\Волкова Софья Рома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33192"/>
            <a:ext cx="4300841" cy="30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nya\Desktop\Жукова Дарья Андре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10" y="1115058"/>
            <a:ext cx="4216139" cy="31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nya\Desktop\Мурышова Екатерина,2 клас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3140968"/>
            <a:ext cx="2463249" cy="35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anya\Desktop\Животенко Полина,2 клас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388123"/>
            <a:ext cx="3096345" cy="21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рхангельская СШ\Desktop\9OCv2eTAdv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49" y="3942072"/>
            <a:ext cx="3260000" cy="27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41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4185" y="-99392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Конкурс </a:t>
            </a:r>
            <a:r>
              <a:rPr lang="ru-RU" sz="3200" dirty="0"/>
              <a:t>рисунков «Новый дорожный знак глазами детей».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tanya\Desktop\dB2kbUDDC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17" y="980728"/>
            <a:ext cx="2269339" cy="32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tanya\Desktop\0nBdWkfI9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73696"/>
            <a:ext cx="2448272" cy="34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tanya\Desktop\sZKYNJz5AK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1205"/>
            <a:ext cx="2592288" cy="36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tanya\Desktop\x_FNzhUVvx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85" y="3619103"/>
            <a:ext cx="4294039" cy="28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7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243408"/>
            <a:ext cx="6984268" cy="1336698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Челлендж</a:t>
            </a:r>
            <a:r>
              <a:rPr lang="ru-RU" sz="3600" dirty="0" smtClean="0"/>
              <a:t> «В школу – без ДТП»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4539956" cy="3185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ПДД\Акции, конкурсы\Челлендж В школу - без ДТП\ER0UgP40HF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31006"/>
            <a:ext cx="3088469" cy="3158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D:\ПДД\Акции, конкурсы\Челлендж В школу - без ДТП\Y5ydD4Od6X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3056"/>
            <a:ext cx="4143789" cy="2761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tanya\Desktop\zf2y0ki-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423876"/>
            <a:ext cx="4464496" cy="341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4026" y="-99392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err="1"/>
              <a:t>Ч</a:t>
            </a:r>
            <a:r>
              <a:rPr lang="ru-RU" sz="3200" dirty="0" err="1" smtClean="0"/>
              <a:t>еллендж</a:t>
            </a:r>
            <a:r>
              <a:rPr lang="ru-RU" sz="3200" dirty="0" smtClean="0"/>
              <a:t> </a:t>
            </a:r>
            <a:r>
              <a:rPr lang="ru-RU" sz="3200" dirty="0"/>
              <a:t>«Мы за безопасность на дорогах».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ПДД\Глобальная неделя безопасности\Фото\Челлендж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44" y="3800709"/>
            <a:ext cx="2989444" cy="262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ПДД\Глобальная неделя безопасности\Фото\Челлендж\IMG_0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9" y="1124744"/>
            <a:ext cx="3889476" cy="2592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 descr="D:\ПДД\Глобальная неделя безопасности\Фото\Челлендж\IMG_0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36911"/>
            <a:ext cx="3852975" cy="256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7" name="Picture 5" descr="D:\ПДД\Глобальная неделя безопасности\Фото\Челлендж\IMG_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99253"/>
            <a:ext cx="3076128" cy="2630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674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46062"/>
            <a:ext cx="6480720" cy="133669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Фоточеллендж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Светофорчик</a:t>
            </a:r>
            <a:r>
              <a:rPr lang="ru-RU" dirty="0"/>
              <a:t>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tanya\Desktop\1pQeA5jIkv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20401"/>
            <a:ext cx="4248472" cy="283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anya\Desktop\V_hurZ6M3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44504"/>
            <a:ext cx="4201380" cy="280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anya\Desktop\zf2y0ki-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62" y="3018717"/>
            <a:ext cx="5012138" cy="38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-99392"/>
            <a:ext cx="7056784" cy="13366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 «Школе светофорных наук»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tanya\Desktop\во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1" y="3569660"/>
            <a:ext cx="4402315" cy="293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nya\Desktop\Во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78" y="1168659"/>
            <a:ext cx="3945037" cy="263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nya\Desktop\Вот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7770"/>
            <a:ext cx="3642500" cy="236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anya\Desktop\Вот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24" y="3802388"/>
            <a:ext cx="3312368" cy="272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9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573" y="-243408"/>
            <a:ext cx="6480720" cy="13366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Оформляем стенды по ПДД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anya\Desktop\IMG_4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475252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anya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22" y="3645024"/>
            <a:ext cx="4680520" cy="3120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nya\Desktop\zf2y0ki-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42" y="836712"/>
            <a:ext cx="466452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5676"/>
            <a:ext cx="6480720" cy="1336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Профилактические мероприятия «Неделя безопасности», «Засветись»</a:t>
            </a:r>
            <a:endParaRPr lang="ru-RU" sz="2800" dirty="0"/>
          </a:p>
        </p:txBody>
      </p:sp>
      <p:pic>
        <p:nvPicPr>
          <p:cNvPr id="7" name="Picture 3" descr="C:\Users\tanya\Desktop\rF5zOFCE6y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5004048" cy="333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ЮИД\amWcdhBu1z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5" y="3868277"/>
            <a:ext cx="5184576" cy="292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tanya\Desktop\zf2y0ki-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56" y="2976989"/>
            <a:ext cx="5091944" cy="39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9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784" y="-119820"/>
            <a:ext cx="6480720" cy="1336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Мероприятие </a:t>
            </a:r>
            <a:r>
              <a:rPr lang="ru-RU" sz="2800" dirty="0"/>
              <a:t>для первоклассников «Посвящение в пешеходы</a:t>
            </a:r>
            <a:r>
              <a:rPr lang="ru-RU" sz="2800" dirty="0" smtClean="0"/>
              <a:t>».</a:t>
            </a:r>
            <a:endParaRPr lang="ru-RU" sz="2800" dirty="0"/>
          </a:p>
        </p:txBody>
      </p:sp>
      <p:pic>
        <p:nvPicPr>
          <p:cNvPr id="1027" name="Picture 3" descr="C:\Users\tanya\Desktop\zf2y0ki-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56" y="2976989"/>
            <a:ext cx="5091944" cy="39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рхангельская СШ\Desktop\6nxaLTiLb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2" y="1157794"/>
            <a:ext cx="3862285" cy="25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рхангельская СШ\Desktop\S3QGXTYLBh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58" y="1213680"/>
            <a:ext cx="3778473" cy="25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рхангельская СШ\Desktop\pmfredhj7Q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5635"/>
            <a:ext cx="4038482" cy="26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рхангельская СШ\Desktop\Q3In-O9WJU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12" y="3939621"/>
            <a:ext cx="3888057" cy="25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6480720" cy="133669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/>
                <a:ea typeface="Times New Roman" pitchFamily="18" charset="0"/>
                <a:cs typeface="Tahoma" pitchFamily="34" charset="0"/>
              </a:rPr>
              <a:t>Ежегодно на дорогах России погибает около 60 000 человек. Это население небольшого города.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196752"/>
            <a:ext cx="70202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Каждое десятое ДТП в стране происходит с участием детей — такова статистика. Это означает, что каждый год в авариях Россия теряет по полторы тысячи молодых граждан. Еще свыше 20 000 детей получают в происшествиях серьезные увечья, причем четверть покалеченных тинэйджеров навсегда останутся инвалидами.</a:t>
            </a:r>
            <a:b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endParaRPr lang="ru-RU" dirty="0"/>
          </a:p>
        </p:txBody>
      </p:sp>
      <p:pic>
        <p:nvPicPr>
          <p:cNvPr id="1026" name="Picture 2" descr="C:\Users\tanya\Desktop\listovka-den-pamyati-zhertv-dtp-fot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200650"/>
            <a:ext cx="712879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784" y="-119820"/>
            <a:ext cx="6480720" cy="1336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</a:t>
            </a:r>
            <a:r>
              <a:rPr lang="ru-RU" sz="2800" dirty="0"/>
              <a:t>Лаборатория безопасности  </a:t>
            </a:r>
          </a:p>
        </p:txBody>
      </p:sp>
      <p:pic>
        <p:nvPicPr>
          <p:cNvPr id="1027" name="Picture 3" descr="C:\Users\tanya\Desktop\zf2y0ki-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56" y="2976989"/>
            <a:ext cx="5091944" cy="39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рхангельская СШ\Desktop\nMxCsra9j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0477"/>
            <a:ext cx="406258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рхангельская СШ\Desktop\T9sSpmZX9W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86" y="930477"/>
            <a:ext cx="4070649" cy="27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рхангельская СШ\Desktop\FU3lDtxbu2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7488"/>
            <a:ext cx="406258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рхангельская СШ\Desktop\_wWqPH-acY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15" y="3817488"/>
            <a:ext cx="406258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784" y="-119820"/>
            <a:ext cx="6480720" cy="1336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Акция </a:t>
            </a:r>
            <a:r>
              <a:rPr lang="ru-RU" sz="2800" dirty="0"/>
              <a:t>«Безопасность детства» </a:t>
            </a:r>
          </a:p>
        </p:txBody>
      </p:sp>
      <p:pic>
        <p:nvPicPr>
          <p:cNvPr id="1027" name="Picture 3" descr="C:\Users\tanya\Desktop\zf2y0ki-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56" y="2976989"/>
            <a:ext cx="5091944" cy="39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рхангельская СШ\Desktop\aTIK4vhA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6" y="1052736"/>
            <a:ext cx="3881209" cy="25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рхангельская СШ\Desktop\SWs_Tcudn-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40" y="1023555"/>
            <a:ext cx="3974708" cy="265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рхангельская СШ\Desktop\soJwudAORy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1" y="3998309"/>
            <a:ext cx="4022097" cy="26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Архангельская СШ\Desktop\UrSsUG2kt2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72" y="4005063"/>
            <a:ext cx="4011967" cy="26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784" y="-119820"/>
            <a:ext cx="6480720" cy="1336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Конкурс </a:t>
            </a:r>
            <a:r>
              <a:rPr lang="ru-RU" sz="2800" dirty="0"/>
              <a:t>«Безопасное колесо» </a:t>
            </a:r>
          </a:p>
        </p:txBody>
      </p:sp>
      <p:pic>
        <p:nvPicPr>
          <p:cNvPr id="1027" name="Picture 3" descr="C:\Users\tanya\Desktop\zf2y0ki-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56" y="2976989"/>
            <a:ext cx="5091944" cy="39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рхангельская СШ\Desktop\LS9pcIu3ah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2" y="1052736"/>
            <a:ext cx="4040714" cy="269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рхангельская СШ\Desktop\z_4OfEU3O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65" y="1032578"/>
            <a:ext cx="4070946" cy="27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рхангельская СШ\Desktop\qUntap2fU2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41" y="3861048"/>
            <a:ext cx="4170577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5676"/>
            <a:ext cx="6048672" cy="1336698"/>
          </a:xfrm>
        </p:spPr>
        <p:txBody>
          <a:bodyPr>
            <a:normAutofit fontScale="90000"/>
          </a:bodyPr>
          <a:lstStyle/>
          <a:p>
            <a:r>
              <a:rPr lang="ru-RU" dirty="0"/>
              <a:t>Встреча с инспектором ГИБДД</a:t>
            </a:r>
          </a:p>
        </p:txBody>
      </p:sp>
      <p:pic>
        <p:nvPicPr>
          <p:cNvPr id="8196" name="Picture 4" descr="C:\Users\tanya\Desktop\3yJjpp5rh8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647100" cy="309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anya\Desktop\zf2y0ki-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66" y="318257"/>
            <a:ext cx="4404850" cy="33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Архангельская СШ\Desktop\4YDMButf5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4" y="1196752"/>
            <a:ext cx="4018546" cy="26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9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805" y="-99392"/>
            <a:ext cx="6480720" cy="13366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«Письмо водителю»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рхангельская СШ\Desktop\u55njAjcA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8" y="928613"/>
            <a:ext cx="4143404" cy="27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рхангельская СШ\Desktop\tsxhwLoSsm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24" y="3980831"/>
            <a:ext cx="3961660" cy="26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рхангельская СШ\Desktop\3lmOWiR_-V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7" y="3889329"/>
            <a:ext cx="4098885" cy="273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рхангельская СШ\Desktop\tVQu_Ttnvt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64" y="928613"/>
            <a:ext cx="4073821" cy="271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-171400"/>
            <a:ext cx="6480720" cy="1336698"/>
          </a:xfrm>
        </p:spPr>
        <p:txBody>
          <a:bodyPr>
            <a:normAutofit/>
          </a:bodyPr>
          <a:lstStyle/>
          <a:p>
            <a:r>
              <a:rPr lang="ru-RU" sz="3600" dirty="0"/>
              <a:t>А</a:t>
            </a:r>
            <a:r>
              <a:rPr lang="ru-RU" sz="3600" dirty="0" smtClean="0"/>
              <a:t>кция </a:t>
            </a:r>
            <a:r>
              <a:rPr lang="ru-RU" sz="3600" dirty="0"/>
              <a:t>«Береги пешехода».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рхангельская СШ\Desktop\iA0Po1S38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3" y="833796"/>
            <a:ext cx="4124388" cy="275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рхангельская СШ\Desktop\iYdMWvkhN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09" y="834353"/>
            <a:ext cx="4123555" cy="27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рхангельская СШ\Desktop\vFAiLxdGo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4" y="3933056"/>
            <a:ext cx="4112915" cy="27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рхангельская СШ\Desktop\WJjenhLCrw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61" y="3870422"/>
            <a:ext cx="4085357" cy="272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4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896"/>
            <a:ext cx="6480720" cy="13366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Мероприятие </a:t>
            </a:r>
            <a:r>
              <a:rPr lang="ru-RU" sz="3600" dirty="0"/>
              <a:t>«Сегодня в игре, завтра на дороге».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tanya\Desktop\0iTIdZzUi7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4" y="1340767"/>
            <a:ext cx="3960440" cy="264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tanya\Desktop\8yHmVnJqDs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7"/>
            <a:ext cx="3960440" cy="264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tanya\Desktop\eOp-lg7ebH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22" y="4135421"/>
            <a:ext cx="3830094" cy="255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tanya\Desktop\2B45QtgfiC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3" y="4058642"/>
            <a:ext cx="3951776" cy="263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280" y="-94083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Мониторинг </a:t>
            </a:r>
            <a:r>
              <a:rPr lang="ru-RU" sz="3200" dirty="0"/>
              <a:t>наличия </a:t>
            </a:r>
            <a:r>
              <a:rPr lang="ru-RU" sz="3200" dirty="0" err="1"/>
              <a:t>световозвращающих</a:t>
            </a:r>
            <a:r>
              <a:rPr lang="ru-RU" sz="3200" dirty="0"/>
              <a:t> элементов</a:t>
            </a:r>
          </a:p>
        </p:txBody>
      </p:sp>
      <p:pic>
        <p:nvPicPr>
          <p:cNvPr id="11268" name="Picture 4" descr="C:\Users\tanya\Desktop\IwLlNmQxqx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58558"/>
            <a:ext cx="2613968" cy="328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tanya\Desktop\e6J5NJ06H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08" y="3102631"/>
            <a:ext cx="2466406" cy="369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anya\Desktop\Iu1Rw09qAo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3" y="1158558"/>
            <a:ext cx="3888432" cy="2593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anya\Desktop\IYE_sWzRkJ8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75" y="3861048"/>
            <a:ext cx="4276074" cy="285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-243408"/>
            <a:ext cx="7931157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</a:t>
            </a:r>
            <a:r>
              <a:rPr lang="ru-RU" sz="3200" dirty="0"/>
              <a:t>«Полицейский Дед Мороз»</a:t>
            </a:r>
            <a:r>
              <a:rPr lang="ru-RU" sz="36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tanya\Desktop\1w_2lpG4WK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0" y="1628801"/>
            <a:ext cx="3498500" cy="483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C:\Users\tanya\Desktop\Pfqbam9_V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62061"/>
            <a:ext cx="4335913" cy="2891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1" name="Picture 5" descr="C:\Users\tanya\Desktop\I2M9Jpawu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36712"/>
            <a:ext cx="4608512" cy="3072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5133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22238" y="-107761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</a:t>
            </a:r>
            <a:r>
              <a:rPr lang="ru-RU" sz="3200" dirty="0"/>
              <a:t>«Полицейский Дед Мороз»</a:t>
            </a:r>
            <a:r>
              <a:rPr lang="ru-RU" sz="3600" dirty="0"/>
              <a:t> </a:t>
            </a:r>
          </a:p>
        </p:txBody>
      </p:sp>
      <p:pic>
        <p:nvPicPr>
          <p:cNvPr id="10242" name="Picture 2" descr="C:\Users\tanya\Desktop\RaDxp3xKB_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1340"/>
            <a:ext cx="2880320" cy="4320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tanya\Desktop\oACsgRe3_W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52" y="1507977"/>
            <a:ext cx="2750806" cy="4126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tanya\Desktop\5kEaE7k1_m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72" y="1209532"/>
            <a:ext cx="3657498" cy="2438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tanya\Desktop\VD1VZObsWz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27" y="4221087"/>
            <a:ext cx="3677343" cy="2452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171400"/>
            <a:ext cx="6480720" cy="1336698"/>
          </a:xfrm>
        </p:spPr>
        <p:txBody>
          <a:bodyPr/>
          <a:lstStyle/>
          <a:p>
            <a:r>
              <a:rPr lang="ru-RU" dirty="0" smtClean="0"/>
              <a:t>Цели отряда ЮИД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60C7DBC9-ED6B-4D9A-B92C-0B16AF636A32}"/>
              </a:ext>
            </a:extLst>
          </p:cNvPr>
          <p:cNvGrpSpPr/>
          <p:nvPr/>
        </p:nvGrpSpPr>
        <p:grpSpPr>
          <a:xfrm>
            <a:off x="4716016" y="4293096"/>
            <a:ext cx="4155970" cy="1518906"/>
            <a:chOff x="7491000" y="3879000"/>
            <a:chExt cx="1845000" cy="1980000"/>
          </a:xfrm>
        </p:grpSpPr>
        <p:sp>
          <p:nvSpPr>
            <p:cNvPr id="5" name="Полилиния: фигура 14">
              <a:extLst>
                <a:ext uri="{FF2B5EF4-FFF2-40B4-BE49-F238E27FC236}">
                  <a16:creationId xmlns="" xmlns:a16="http://schemas.microsoft.com/office/drawing/2014/main" id="{2451AFC0-E5DC-4BC6-A79E-F9EACBF6E8FB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4"/>
                </a:gs>
                <a:gs pos="92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" name="Овал 5">
              <a:extLst>
                <a:ext uri="{FF2B5EF4-FFF2-40B4-BE49-F238E27FC236}">
                  <a16:creationId xmlns="" xmlns:a16="http://schemas.microsoft.com/office/drawing/2014/main" id="{1A8445AD-BC27-402A-BBB6-16D94D664BD5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ECC5178-CC15-41D8-B582-5BC0CFE542F0}"/>
              </a:ext>
            </a:extLst>
          </p:cNvPr>
          <p:cNvSpPr txBox="1"/>
          <p:nvPr/>
        </p:nvSpPr>
        <p:spPr>
          <a:xfrm>
            <a:off x="4751481" y="4510900"/>
            <a:ext cx="4155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Проверка </a:t>
            </a:r>
            <a:r>
              <a:rPr lang="ru-RU" sz="2400" dirty="0">
                <a:solidFill>
                  <a:schemeClr val="bg1"/>
                </a:solidFill>
              </a:rPr>
              <a:t>и закрепление навыков безопасного поведения детей на </a:t>
            </a:r>
            <a:r>
              <a:rPr lang="ru-RU" sz="2400" dirty="0" smtClean="0">
                <a:solidFill>
                  <a:schemeClr val="bg1"/>
                </a:solidFill>
              </a:rPr>
              <a:t>улицах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ПДД\ЮИД\ДЕНЬ РОЖДЕНИЯ ЮИД!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36724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ДД\ЮИД\ДЕНЬ РОЖДЕНИЯ ЮИД!\52HVBDuTG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15" y="892468"/>
            <a:ext cx="3299533" cy="2201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FA8E3477-32CF-4502-A9C0-5B998DA2716B}"/>
              </a:ext>
            </a:extLst>
          </p:cNvPr>
          <p:cNvGrpSpPr/>
          <p:nvPr/>
        </p:nvGrpSpPr>
        <p:grpSpPr>
          <a:xfrm>
            <a:off x="3203848" y="2991994"/>
            <a:ext cx="4155970" cy="1518906"/>
            <a:chOff x="7491000" y="3879000"/>
            <a:chExt cx="1845000" cy="1980000"/>
          </a:xfrm>
        </p:grpSpPr>
        <p:sp>
          <p:nvSpPr>
            <p:cNvPr id="20" name="Полилиния: фигура 8">
              <a:extLst>
                <a:ext uri="{FF2B5EF4-FFF2-40B4-BE49-F238E27FC236}">
                  <a16:creationId xmlns="" xmlns:a16="http://schemas.microsoft.com/office/drawing/2014/main" id="{3696310C-2076-46B1-AFC0-F7523490C7CB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6B480DD2-607A-4168-8C6F-48EA6B3FBD46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solidFill>
              <a:srgbClr val="E4F824"/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ECC5178-CC15-41D8-B582-5BC0CFE542F0}"/>
              </a:ext>
            </a:extLst>
          </p:cNvPr>
          <p:cNvSpPr txBox="1"/>
          <p:nvPr/>
        </p:nvSpPr>
        <p:spPr>
          <a:xfrm>
            <a:off x="3013581" y="3248493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Пропаганда </a:t>
            </a:r>
            <a:r>
              <a:rPr lang="ru-RU" sz="2400" b="1" dirty="0" smtClean="0"/>
              <a:t>правил</a:t>
            </a:r>
            <a:r>
              <a:rPr lang="ru-RU" sz="2400" b="1" dirty="0"/>
              <a:t> </a:t>
            </a:r>
            <a:r>
              <a:rPr lang="ru-RU" sz="2400" b="1" dirty="0" smtClean="0"/>
              <a:t>дорожного </a:t>
            </a:r>
          </a:p>
          <a:p>
            <a:pPr algn="ctr"/>
            <a:r>
              <a:rPr lang="ru-RU" sz="2400" b="1" dirty="0" smtClean="0"/>
              <a:t>движения среди учащихся и </a:t>
            </a:r>
            <a:r>
              <a:rPr lang="ru-RU" sz="2400" b="1" dirty="0"/>
              <a:t>родителей 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F5386B3B-F65B-4C44-9D99-742929EFFD6A}"/>
              </a:ext>
            </a:extLst>
          </p:cNvPr>
          <p:cNvGrpSpPr/>
          <p:nvPr/>
        </p:nvGrpSpPr>
        <p:grpSpPr>
          <a:xfrm>
            <a:off x="1324337" y="1602018"/>
            <a:ext cx="4155970" cy="1518906"/>
            <a:chOff x="7491000" y="3879000"/>
            <a:chExt cx="1845000" cy="1980000"/>
          </a:xfrm>
        </p:grpSpPr>
        <p:sp>
          <p:nvSpPr>
            <p:cNvPr id="29" name="Полилиния: фигура 11">
              <a:extLst>
                <a:ext uri="{FF2B5EF4-FFF2-40B4-BE49-F238E27FC236}">
                  <a16:creationId xmlns="" xmlns:a16="http://schemas.microsoft.com/office/drawing/2014/main" id="{106F12CB-9947-4281-BF8B-6DE609A8B5ED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="" xmlns:a16="http://schemas.microsoft.com/office/drawing/2014/main" id="{DC5AE356-6D51-4589-84DC-E52AA7292E3B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solidFill>
              <a:srgbClr val="C00000"/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ECC5178-CC15-41D8-B582-5BC0CFE542F0}"/>
              </a:ext>
            </a:extLst>
          </p:cNvPr>
          <p:cNvSpPr txBox="1"/>
          <p:nvPr/>
        </p:nvSpPr>
        <p:spPr>
          <a:xfrm>
            <a:off x="1403648" y="1920595"/>
            <a:ext cx="4155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Предупреждение детского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дорожно-транспортного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травматизма.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9061"/>
            <a:ext cx="6480720" cy="13366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Мероприятие </a:t>
            </a:r>
            <a:br>
              <a:rPr lang="ru-RU" dirty="0" smtClean="0"/>
            </a:br>
            <a:r>
              <a:rPr lang="ru-RU" dirty="0" smtClean="0"/>
              <a:t>"</a:t>
            </a:r>
            <a:r>
              <a:rPr lang="ru-RU" dirty="0"/>
              <a:t>Безопасное </a:t>
            </a:r>
            <a:r>
              <a:rPr lang="ru-RU" dirty="0" smtClean="0"/>
              <a:t>колесо"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tanya\Desktop\KlRg5w9Au8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7"/>
            <a:ext cx="3744416" cy="2496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tanya\Desktop\dUwHPclhDD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81" y="1377403"/>
            <a:ext cx="356370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C:\Users\tanya\Desktop\KLBrDMRMy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2" y="4005060"/>
            <a:ext cx="3855044" cy="2570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C:\Users\tanya\Desktop\pw04jIkYvR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44" y="4005060"/>
            <a:ext cx="3755373" cy="2504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534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-99392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Отряд ЮИД продолжает работу во время летних каникул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tanya\Desktop\59ZzGH3XrurMc-Gc4XFRUDehjG5OiCJTpkpnLGWqb6zUjwTFhVBWWqyAxyx4r_Bg8KsnUDcvZ1ucp4MqVYDw2nQ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1162"/>
            <a:ext cx="5472608" cy="364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nya\Desktop\Nvmn1Z4o6duxEFE7lujA_yWtKAJmBVe5s8hO8-iHemI74NljFN6pGWOv5cwOWR5PZds9z_ykzRwEv8I4hunXbX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7064"/>
            <a:ext cx="4536504" cy="3024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784" y="-119820"/>
            <a:ext cx="6480720" cy="1336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Региональная </a:t>
            </a:r>
            <a:r>
              <a:rPr lang="ru-RU" sz="2800" dirty="0"/>
              <a:t>акция «Дети-летом!» </a:t>
            </a:r>
          </a:p>
        </p:txBody>
      </p:sp>
      <p:pic>
        <p:nvPicPr>
          <p:cNvPr id="1027" name="Picture 3" descr="C:\Users\tanya\Desktop\zf2y0ki-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56" y="2976989"/>
            <a:ext cx="5091944" cy="39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рхангельская СШ\Desktop\53Qtatql_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05806"/>
            <a:ext cx="4104456" cy="27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рхангельская СШ\Desktop\xWrJgKISet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17" y="1055931"/>
            <a:ext cx="4086422" cy="272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рхангельская СШ\Desktop\ONHyzNHT5o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02" y="3933056"/>
            <a:ext cx="388767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рхангельская СШ\Desktop\wdNZOZ-U4H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17" y="3888201"/>
            <a:ext cx="4211908" cy="28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0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480720" cy="13366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снимаем видеоролики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3288733" y="2924944"/>
            <a:ext cx="4793879" cy="1841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3995936" y="4237023"/>
            <a:ext cx="4328421" cy="1841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2411760" y="1558915"/>
            <a:ext cx="5538263" cy="18413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99992" y="1700808"/>
            <a:ext cx="2089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Песня «Светофор»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72440" y="3036694"/>
            <a:ext cx="23450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Будьте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осторожны на дорогах!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4449802"/>
            <a:ext cx="2089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Пешеход Шагай на Переход!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1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Фотоконкурс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«Мой ребенок в авто-кресле»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tanya\Desktop\3YKna6V9W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576736" cy="343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tanya\Desktop\5HJJtCLRp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65" y="3212976"/>
            <a:ext cx="2643336" cy="35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tanya\Desktop\C1y-gi_CmI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6424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tanya\Desktop\ttn6pVC1_h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63933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256" y="-171400"/>
            <a:ext cx="6696744" cy="1336698"/>
          </a:xfrm>
        </p:spPr>
        <p:txBody>
          <a:bodyPr>
            <a:normAutofit/>
          </a:bodyPr>
          <a:lstStyle/>
          <a:p>
            <a:r>
              <a:rPr lang="ru-RU" sz="3200" dirty="0"/>
              <a:t>Фотоконкурс «Безопасная горка»</a:t>
            </a:r>
          </a:p>
        </p:txBody>
      </p:sp>
      <p:pic>
        <p:nvPicPr>
          <p:cNvPr id="27650" name="Picture 2" descr="C:\Users\tanya\Desktop\IuCd8SihwS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3" y="861665"/>
            <a:ext cx="3240360" cy="417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tanya\Desktop\NDYbzcNgV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02" y="861665"/>
            <a:ext cx="3099953" cy="40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anya\Desktop\epRA8c7gq7Q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88268"/>
            <a:ext cx="3888680" cy="38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-243408"/>
            <a:ext cx="6804248" cy="1336698"/>
          </a:xfrm>
        </p:spPr>
        <p:txBody>
          <a:bodyPr>
            <a:normAutofit/>
          </a:bodyPr>
          <a:lstStyle/>
          <a:p>
            <a:r>
              <a:rPr lang="ru-RU" sz="2800" dirty="0"/>
              <a:t>#</a:t>
            </a:r>
            <a:r>
              <a:rPr lang="ru-RU" sz="2800" dirty="0" err="1"/>
              <a:t>Засветись#Маленький_но_заметный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81288"/>
            <a:ext cx="3132534" cy="41767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17" y="764704"/>
            <a:ext cx="3952622" cy="2964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63787"/>
            <a:ext cx="2595928" cy="3461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764704"/>
            <a:ext cx="2625303" cy="350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0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-171400"/>
            <a:ext cx="6660232" cy="1336698"/>
          </a:xfrm>
        </p:spPr>
        <p:txBody>
          <a:bodyPr>
            <a:normAutofit/>
          </a:bodyPr>
          <a:lstStyle/>
          <a:p>
            <a:r>
              <a:rPr lang="ru-RU" sz="3200" dirty="0" err="1"/>
              <a:t>Флэшмоб</a:t>
            </a:r>
            <a:r>
              <a:rPr lang="ru-RU" sz="3200" dirty="0"/>
              <a:t> «Скворечник в стиле ПДД»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tanya\Desktop\kve-XN6Nb0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0" y="1744503"/>
            <a:ext cx="3171790" cy="422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tanya\Desktop\Fv_iTN9C6F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14" y="1788199"/>
            <a:ext cx="3106247" cy="4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tanya\Desktop\kPrZNUDL4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3024336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366349"/>
            <a:ext cx="6480720" cy="13366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Тестирование по ПДД</a:t>
            </a:r>
            <a:endParaRPr lang="ru-RU" sz="3600" dirty="0"/>
          </a:p>
        </p:txBody>
      </p:sp>
      <p:pic>
        <p:nvPicPr>
          <p:cNvPr id="15362" name="Picture 2" descr="C:\Users\tanya\Desktop\s5jmcSDB4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4" y="669154"/>
            <a:ext cx="3972805" cy="2979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C:\Users\tanya\Desktop\Фотоматериалы - 0001РИР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79" y="3008113"/>
            <a:ext cx="3015646" cy="3902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72" y="669154"/>
            <a:ext cx="2937138" cy="2076426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3" y="3722449"/>
            <a:ext cx="2140415" cy="3027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15" y="1955230"/>
            <a:ext cx="2974341" cy="21057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28" y="3785238"/>
            <a:ext cx="2070462" cy="29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6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0016" y="-185392"/>
            <a:ext cx="6480720" cy="1336698"/>
          </a:xfrm>
        </p:spPr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ПДД\Сертификаты и грамоты\Грамоты ЮИД\ваганова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5145"/>
            <a:ext cx="3640008" cy="51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ПДД\Сертификаты и грамоты\Грамоты ЮИД\эль халлай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75145"/>
            <a:ext cx="356394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337" y="-364374"/>
            <a:ext cx="6480720" cy="1336698"/>
          </a:xfrm>
        </p:spPr>
        <p:txBody>
          <a:bodyPr/>
          <a:lstStyle/>
          <a:p>
            <a:r>
              <a:rPr lang="ru-RU" dirty="0" smtClean="0"/>
              <a:t>Задачи отряда ЮИД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1174301" y="717561"/>
            <a:ext cx="7595112" cy="1397000"/>
            <a:chOff x="1024" y="1296"/>
            <a:chExt cx="3834" cy="880"/>
          </a:xfrm>
        </p:grpSpPr>
        <p:sp>
          <p:nvSpPr>
            <p:cNvPr id="26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436" cy="75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3311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Активное </a:t>
              </a:r>
              <a:r>
                <a:rPr lang="ru-RU" sz="20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содействие школе в воспитании учащихся как законопослушных участников дорожного движения, выработке у школьников активной жизненной </a:t>
              </a:r>
              <a:r>
                <a:rPr lang="ru-RU" sz="20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позиции</a:t>
              </a:r>
              <a:endPara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28" name="Group 55"/>
            <p:cNvGrpSpPr>
              <a:grpSpLocks/>
            </p:cNvGrpSpPr>
            <p:nvPr/>
          </p:nvGrpSpPr>
          <p:grpSpPr bwMode="auto">
            <a:xfrm>
              <a:off x="1024" y="1326"/>
              <a:ext cx="500" cy="693"/>
              <a:chOff x="1170" y="1278"/>
              <a:chExt cx="500" cy="693"/>
            </a:xfrm>
          </p:grpSpPr>
          <p:grpSp>
            <p:nvGrpSpPr>
              <p:cNvPr id="29" name="Group 56"/>
              <p:cNvGrpSpPr>
                <a:grpSpLocks/>
              </p:cNvGrpSpPr>
              <p:nvPr/>
            </p:nvGrpSpPr>
            <p:grpSpPr bwMode="auto">
              <a:xfrm>
                <a:off x="1170" y="1278"/>
                <a:ext cx="500" cy="693"/>
                <a:chOff x="1170" y="1278"/>
                <a:chExt cx="500" cy="693"/>
              </a:xfrm>
            </p:grpSpPr>
            <p:pic>
              <p:nvPicPr>
                <p:cNvPr id="31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1" y="1862"/>
                  <a:ext cx="475" cy="1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170" y="1280"/>
                  <a:ext cx="489" cy="59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181" y="1289"/>
                  <a:ext cx="475" cy="5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pic>
              <p:nvPicPr>
                <p:cNvPr id="34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Text Box 61"/>
              <p:cNvSpPr txBox="1">
                <a:spLocks noChangeArrowheads="1"/>
              </p:cNvSpPr>
              <p:nvPr/>
            </p:nvSpPr>
            <p:spPr bwMode="gray">
              <a:xfrm>
                <a:off x="1481" y="1292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grpSp>
        <p:nvGrpSpPr>
          <p:cNvPr id="35" name="Group 94"/>
          <p:cNvGrpSpPr>
            <a:grpSpLocks/>
          </p:cNvGrpSpPr>
          <p:nvPr/>
        </p:nvGrpSpPr>
        <p:grpSpPr bwMode="auto">
          <a:xfrm>
            <a:off x="1256972" y="3230792"/>
            <a:ext cx="7512387" cy="948425"/>
            <a:chOff x="1057" y="2247"/>
            <a:chExt cx="3372" cy="445"/>
          </a:xfrm>
        </p:grpSpPr>
        <p:sp>
          <p:nvSpPr>
            <p:cNvPr id="36" name="AutoShape 23"/>
            <p:cNvSpPr>
              <a:spLocks noChangeArrowheads="1"/>
            </p:cNvSpPr>
            <p:nvPr/>
          </p:nvSpPr>
          <p:spPr bwMode="gray">
            <a:xfrm>
              <a:off x="1367" y="2247"/>
              <a:ext cx="3062" cy="44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2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Овладение </a:t>
              </a:r>
              <a:r>
                <a:rPr lang="ru-RU" sz="2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навыками проведения работы по пропаганде Правил дорожного </a:t>
              </a:r>
              <a:r>
                <a:rPr lang="ru-RU" sz="22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движения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69"/>
            <p:cNvGrpSpPr>
              <a:grpSpLocks/>
            </p:cNvGrpSpPr>
            <p:nvPr/>
          </p:nvGrpSpPr>
          <p:grpSpPr bwMode="auto">
            <a:xfrm>
              <a:off x="1057" y="2247"/>
              <a:ext cx="462" cy="445"/>
              <a:chOff x="1203" y="2199"/>
              <a:chExt cx="462" cy="445"/>
            </a:xfrm>
          </p:grpSpPr>
          <p:sp>
            <p:nvSpPr>
              <p:cNvPr id="39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3</a:t>
                </a:r>
              </a:p>
            </p:txBody>
          </p:sp>
          <p:grpSp>
            <p:nvGrpSpPr>
              <p:cNvPr id="40" name="Group 71"/>
              <p:cNvGrpSpPr>
                <a:grpSpLocks/>
              </p:cNvGrpSpPr>
              <p:nvPr/>
            </p:nvGrpSpPr>
            <p:grpSpPr bwMode="auto">
              <a:xfrm>
                <a:off x="1203" y="2199"/>
                <a:ext cx="462" cy="445"/>
                <a:chOff x="1202" y="1229"/>
                <a:chExt cx="462" cy="445"/>
              </a:xfrm>
            </p:grpSpPr>
            <p:pic>
              <p:nvPicPr>
                <p:cNvPr id="42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212" y="1229"/>
                  <a:ext cx="445" cy="44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202" y="1229"/>
                  <a:ext cx="440" cy="44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pic>
              <p:nvPicPr>
                <p:cNvPr id="45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2" y="1297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1" name="Text Box 76"/>
              <p:cNvSpPr txBox="1">
                <a:spLocks noChangeArrowheads="1"/>
              </p:cNvSpPr>
              <p:nvPr/>
            </p:nvSpPr>
            <p:spPr bwMode="gray">
              <a:xfrm>
                <a:off x="1329" y="2306"/>
                <a:ext cx="173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3</a:t>
                </a:r>
              </a:p>
            </p:txBody>
          </p:sp>
        </p:grpSp>
      </p:grpSp>
      <p:grpSp>
        <p:nvGrpSpPr>
          <p:cNvPr id="47" name="Group 95"/>
          <p:cNvGrpSpPr>
            <a:grpSpLocks/>
          </p:cNvGrpSpPr>
          <p:nvPr/>
        </p:nvGrpSpPr>
        <p:grpSpPr bwMode="auto">
          <a:xfrm>
            <a:off x="1352859" y="4389450"/>
            <a:ext cx="7416394" cy="1127124"/>
            <a:chOff x="1013" y="2476"/>
            <a:chExt cx="3440" cy="710"/>
          </a:xfrm>
        </p:grpSpPr>
        <p:sp>
          <p:nvSpPr>
            <p:cNvPr id="48" name="AutoShape 33"/>
            <p:cNvSpPr>
              <a:spLocks noChangeArrowheads="1"/>
            </p:cNvSpPr>
            <p:nvPr/>
          </p:nvSpPr>
          <p:spPr bwMode="gray">
            <a:xfrm>
              <a:off x="1349" y="2476"/>
              <a:ext cx="3104" cy="6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" name="Text Box 41"/>
            <p:cNvSpPr txBox="1">
              <a:spLocks noChangeArrowheads="1"/>
            </p:cNvSpPr>
            <p:nvPr/>
          </p:nvSpPr>
          <p:spPr bwMode="gray">
            <a:xfrm>
              <a:off x="1563" y="2488"/>
              <a:ext cx="2633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2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</a:t>
              </a:r>
              <a:r>
                <a:rPr lang="ru-RU" sz="2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профилактической работе по предупреждению детского дорожно-транспортного травматизма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0" name="Group 77"/>
            <p:cNvGrpSpPr>
              <a:grpSpLocks/>
            </p:cNvGrpSpPr>
            <p:nvPr/>
          </p:nvGrpSpPr>
          <p:grpSpPr bwMode="auto">
            <a:xfrm>
              <a:off x="1013" y="2476"/>
              <a:ext cx="478" cy="656"/>
              <a:chOff x="1159" y="2428"/>
              <a:chExt cx="478" cy="656"/>
            </a:xfrm>
          </p:grpSpPr>
          <p:sp>
            <p:nvSpPr>
              <p:cNvPr id="51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4</a:t>
                </a:r>
              </a:p>
            </p:txBody>
          </p:sp>
          <p:grpSp>
            <p:nvGrpSpPr>
              <p:cNvPr id="52" name="Group 79"/>
              <p:cNvGrpSpPr>
                <a:grpSpLocks/>
              </p:cNvGrpSpPr>
              <p:nvPr/>
            </p:nvGrpSpPr>
            <p:grpSpPr bwMode="auto">
              <a:xfrm>
                <a:off x="1159" y="2428"/>
                <a:ext cx="478" cy="656"/>
                <a:chOff x="1160" y="978"/>
                <a:chExt cx="478" cy="656"/>
              </a:xfrm>
            </p:grpSpPr>
            <p:pic>
              <p:nvPicPr>
                <p:cNvPr id="54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3" y="1556"/>
                  <a:ext cx="340" cy="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160" y="978"/>
                  <a:ext cx="478" cy="6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6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160" y="1003"/>
                  <a:ext cx="458" cy="54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pic>
              <p:nvPicPr>
                <p:cNvPr id="57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6" y="1140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3" name="Text Box 84"/>
              <p:cNvSpPr txBox="1">
                <a:spLocks noChangeArrowheads="1"/>
              </p:cNvSpPr>
              <p:nvPr/>
            </p:nvSpPr>
            <p:spPr bwMode="gray">
              <a:xfrm>
                <a:off x="1289" y="2560"/>
                <a:ext cx="17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4</a:t>
                </a:r>
              </a:p>
            </p:txBody>
          </p:sp>
        </p:grpSp>
      </p:grpSp>
      <p:grpSp>
        <p:nvGrpSpPr>
          <p:cNvPr id="58" name="Group 96"/>
          <p:cNvGrpSpPr>
            <a:grpSpLocks/>
          </p:cNvGrpSpPr>
          <p:nvPr/>
        </p:nvGrpSpPr>
        <p:grpSpPr bwMode="auto">
          <a:xfrm>
            <a:off x="1352393" y="5653541"/>
            <a:ext cx="7417008" cy="1142999"/>
            <a:chOff x="959" y="3060"/>
            <a:chExt cx="3432" cy="720"/>
          </a:xfrm>
        </p:grpSpPr>
        <p:sp>
          <p:nvSpPr>
            <p:cNvPr id="59" name="AutoShape 43"/>
            <p:cNvSpPr>
              <a:spLocks noChangeArrowheads="1"/>
            </p:cNvSpPr>
            <p:nvPr/>
          </p:nvSpPr>
          <p:spPr bwMode="gray">
            <a:xfrm>
              <a:off x="1301" y="3060"/>
              <a:ext cx="3090" cy="68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gray">
            <a:xfrm>
              <a:off x="1563" y="3082"/>
              <a:ext cx="2633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2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Овладение </a:t>
              </a:r>
              <a:r>
                <a:rPr lang="ru-RU" sz="2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навыками оказания первой помощи пострадавшим при дорожно-транспортных </a:t>
              </a:r>
              <a:r>
                <a:rPr lang="ru-RU" sz="22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происшествиях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" name="Group 85"/>
            <p:cNvGrpSpPr>
              <a:grpSpLocks/>
            </p:cNvGrpSpPr>
            <p:nvPr/>
          </p:nvGrpSpPr>
          <p:grpSpPr bwMode="auto">
            <a:xfrm>
              <a:off x="959" y="3082"/>
              <a:ext cx="503" cy="693"/>
              <a:chOff x="1105" y="3034"/>
              <a:chExt cx="503" cy="693"/>
            </a:xfrm>
          </p:grpSpPr>
          <p:grpSp>
            <p:nvGrpSpPr>
              <p:cNvPr id="62" name="Group 86"/>
              <p:cNvGrpSpPr>
                <a:grpSpLocks/>
              </p:cNvGrpSpPr>
              <p:nvPr/>
            </p:nvGrpSpPr>
            <p:grpSpPr bwMode="auto">
              <a:xfrm>
                <a:off x="1105" y="3034"/>
                <a:ext cx="503" cy="693"/>
                <a:chOff x="1106" y="1104"/>
                <a:chExt cx="503" cy="693"/>
              </a:xfrm>
            </p:grpSpPr>
            <p:pic>
              <p:nvPicPr>
                <p:cNvPr id="64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" y="1718"/>
                  <a:ext cx="342" cy="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5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106" y="1104"/>
                  <a:ext cx="503" cy="6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6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124" y="1136"/>
                  <a:ext cx="466" cy="5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pic>
              <p:nvPicPr>
                <p:cNvPr id="67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5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3" name="Text Box 91"/>
              <p:cNvSpPr txBox="1">
                <a:spLocks noChangeArrowheads="1"/>
              </p:cNvSpPr>
              <p:nvPr/>
            </p:nvSpPr>
            <p:spPr bwMode="gray">
              <a:xfrm>
                <a:off x="1266" y="3194"/>
                <a:ext cx="178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5</a:t>
                </a:r>
              </a:p>
            </p:txBody>
          </p:sp>
        </p:grpSp>
      </p:grpSp>
      <p:grpSp>
        <p:nvGrpSpPr>
          <p:cNvPr id="69" name="Group 93"/>
          <p:cNvGrpSpPr>
            <a:grpSpLocks/>
          </p:cNvGrpSpPr>
          <p:nvPr/>
        </p:nvGrpSpPr>
        <p:grpSpPr bwMode="auto">
          <a:xfrm>
            <a:off x="1173209" y="2018416"/>
            <a:ext cx="7595576" cy="2301876"/>
            <a:chOff x="1048" y="1616"/>
            <a:chExt cx="3299" cy="1450"/>
          </a:xfrm>
        </p:grpSpPr>
        <p:sp>
          <p:nvSpPr>
            <p:cNvPr id="70" name="AutoShape 13"/>
            <p:cNvSpPr>
              <a:spLocks noChangeArrowheads="1"/>
            </p:cNvSpPr>
            <p:nvPr/>
          </p:nvSpPr>
          <p:spPr bwMode="gray">
            <a:xfrm>
              <a:off x="1305" y="1668"/>
              <a:ext cx="3042" cy="58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algn="ctr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1" name="Text Box 21"/>
            <p:cNvSpPr txBox="1">
              <a:spLocks noChangeArrowheads="1"/>
            </p:cNvSpPr>
            <p:nvPr/>
          </p:nvSpPr>
          <p:spPr bwMode="gray">
            <a:xfrm>
              <a:off x="1511" y="1715"/>
              <a:ext cx="2825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200" dirty="0" smtClean="0">
                  <a:latin typeface="Times New Roman"/>
                  <a:ea typeface="Calibri"/>
                </a:rPr>
                <a:t>Изучение </a:t>
              </a:r>
              <a:r>
                <a:rPr lang="ru-RU" sz="2200" dirty="0">
                  <a:latin typeface="Times New Roman"/>
                  <a:ea typeface="Calibri"/>
                </a:rPr>
                <a:t>Правил безопасного поведения на дорогах и улицах и трансляция полученных знаний</a:t>
              </a:r>
              <a:endParaRPr lang="ru-RU" sz="2200" dirty="0"/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2" name="Group 62"/>
            <p:cNvGrpSpPr>
              <a:grpSpLocks/>
            </p:cNvGrpSpPr>
            <p:nvPr/>
          </p:nvGrpSpPr>
          <p:grpSpPr bwMode="auto">
            <a:xfrm>
              <a:off x="1048" y="1616"/>
              <a:ext cx="453" cy="1450"/>
              <a:chOff x="1194" y="1568"/>
              <a:chExt cx="453" cy="1450"/>
            </a:xfrm>
          </p:grpSpPr>
          <p:grpSp>
            <p:nvGrpSpPr>
              <p:cNvPr id="73" name="Group 63"/>
              <p:cNvGrpSpPr>
                <a:grpSpLocks/>
              </p:cNvGrpSpPr>
              <p:nvPr/>
            </p:nvGrpSpPr>
            <p:grpSpPr bwMode="auto">
              <a:xfrm>
                <a:off x="1194" y="1568"/>
                <a:ext cx="453" cy="1450"/>
                <a:chOff x="1195" y="1068"/>
                <a:chExt cx="453" cy="1450"/>
              </a:xfrm>
            </p:grpSpPr>
            <p:pic>
              <p:nvPicPr>
                <p:cNvPr id="75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5" y="2429"/>
                  <a:ext cx="383" cy="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6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195" y="1073"/>
                  <a:ext cx="429" cy="5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77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198" y="1068"/>
                  <a:ext cx="413" cy="57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pic>
              <p:nvPicPr>
                <p:cNvPr id="78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2" y="1191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4" name="Text Box 68"/>
              <p:cNvSpPr txBox="1">
                <a:spLocks noChangeArrowheads="1"/>
              </p:cNvSpPr>
              <p:nvPr/>
            </p:nvSpPr>
            <p:spPr bwMode="gray">
              <a:xfrm>
                <a:off x="1219" y="1704"/>
                <a:ext cx="37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2</a:t>
                </a:r>
              </a:p>
            </p:txBody>
          </p:sp>
        </p:grpSp>
      </p:grpSp>
      <p:sp>
        <p:nvSpPr>
          <p:cNvPr id="79" name="Text Box 68"/>
          <p:cNvSpPr txBox="1">
            <a:spLocks noChangeArrowheads="1"/>
          </p:cNvSpPr>
          <p:nvPr/>
        </p:nvSpPr>
        <p:spPr bwMode="gray">
          <a:xfrm>
            <a:off x="1444944" y="990622"/>
            <a:ext cx="385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FFFFFF"/>
                </a:solidFill>
                <a:latin typeface="Arial" charset="0"/>
              </a:rPr>
              <a:t>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0" name="Picture 57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09" y="2990090"/>
            <a:ext cx="940970" cy="1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2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-109656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Всероссийский </a:t>
            </a:r>
            <a:r>
              <a:rPr lang="ru-RU" sz="3200" dirty="0" err="1" smtClean="0"/>
              <a:t>челлендж</a:t>
            </a:r>
            <a:r>
              <a:rPr lang="ru-RU" sz="3200" dirty="0" smtClean="0"/>
              <a:t> </a:t>
            </a:r>
            <a:r>
              <a:rPr lang="ru-RU" sz="3200" dirty="0"/>
              <a:t>#ЮИДМЫМОЛОДЫ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D:\ПДД\Сертификаты и грамоты\Грамоты ЮИД\Пчельник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36391"/>
            <a:ext cx="4032448" cy="57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Региональный фото </a:t>
            </a:r>
            <a:r>
              <a:rPr lang="ru-RU" dirty="0"/>
              <a:t>КВЕСТ </a:t>
            </a:r>
            <a:r>
              <a:rPr lang="ru-RU" dirty="0" smtClean="0"/>
              <a:t>#</a:t>
            </a:r>
            <a:r>
              <a:rPr lang="ru-RU" dirty="0"/>
              <a:t>МАМЫРУЛЯТ52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D:\ПДД\Сертификаты и грамоты\Мамырулят52\Черныш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3240360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ПДД\Сертификаты и грамоты\Мамырулят52\Торун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27" y="1612092"/>
            <a:ext cx="3092893" cy="23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ПДД\Сертификаты и грамоты\Мамырулят52\Телег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86" y="1641910"/>
            <a:ext cx="3013379" cy="226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ПДД\Сертификаты и грамоты\Мамырулят52\Журки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7698"/>
            <a:ext cx="3326948" cy="24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ПДД\Сертификаты и грамоты\Мамырулят52\Ива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14" y="4191253"/>
            <a:ext cx="3482208" cy="261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D:\ПДД\Сертификаты и грамоты\Мамырулят52\Кузнец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50" y="4255772"/>
            <a:ext cx="3365892" cy="25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-171400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Всероссийская интернет-акция «Безопасность детей на дороге»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2736"/>
            <a:ext cx="4032448" cy="5702594"/>
          </a:xfrm>
        </p:spPr>
      </p:pic>
    </p:spTree>
    <p:extLst>
      <p:ext uri="{BB962C8B-B14F-4D97-AF65-F5344CB8AC3E}">
        <p14:creationId xmlns:p14="http://schemas.microsoft.com/office/powerpoint/2010/main" val="8408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/>
              <a:t>Челлендж</a:t>
            </a:r>
            <a:r>
              <a:rPr lang="ru-RU" sz="3600" dirty="0" smtClean="0"/>
              <a:t> «Мы за безопасность на дорогах»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ПДД\Сертификаты и грамоты\Мы за безопасность на дорогах\Волк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6" y="1326405"/>
            <a:ext cx="3992293" cy="28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ПДД\Сертификаты и грамоты\Мы за безопасность на дорогах\Никит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6" y="1340005"/>
            <a:ext cx="3973057" cy="280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ПДД\Сертификаты и грамоты\Мы за безопасность на дорогах\Пичуг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60" y="3855045"/>
            <a:ext cx="4112979" cy="29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ПДД\Сертификаты и грамоты\Мы за безопасность на дорогах\Телег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86" y="3793752"/>
            <a:ext cx="4064117" cy="28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3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423" y="-243408"/>
            <a:ext cx="6480720" cy="1336698"/>
          </a:xfrm>
        </p:spPr>
        <p:txBody>
          <a:bodyPr>
            <a:normAutofit/>
          </a:bodyPr>
          <a:lstStyle/>
          <a:p>
            <a:r>
              <a:rPr lang="ru-RU" sz="2800" dirty="0"/>
              <a:t>О</a:t>
            </a:r>
            <a:r>
              <a:rPr lang="ru-RU" sz="2800" dirty="0" smtClean="0"/>
              <a:t>бластной семейный конкурс </a:t>
            </a:r>
            <a:r>
              <a:rPr lang="ru-RU" sz="2800" dirty="0"/>
              <a:t>"Знает ПДД семья - значит знаю их и я".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04662"/>
            <a:ext cx="4053740" cy="2866969"/>
          </a:xfrm>
        </p:spPr>
      </p:pic>
      <p:pic>
        <p:nvPicPr>
          <p:cNvPr id="19458" name="Picture 2" descr="C:\Users\tanya\AppData\Local\Temp\Rar$DRa2188.26524\Областной семейный конкурс Знает ПДД Семья\Бормотин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3" y="996416"/>
            <a:ext cx="3926610" cy="277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tanya\AppData\Local\Temp\Rar$DRa2188.30406\Областной семейный конкурс Знает ПДД Семья\Волков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96416"/>
            <a:ext cx="4033563" cy="28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tanya\AppData\Local\Temp\Rar$DRa2188.30991\Областной семейный конкурс Знает ПДД Семья\Кочетков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1" y="3912325"/>
            <a:ext cx="4044534" cy="28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5248" y="-185832"/>
            <a:ext cx="6480720" cy="13366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Арт-</a:t>
            </a:r>
            <a:r>
              <a:rPr lang="ru-RU" sz="3600" dirty="0" err="1" smtClean="0"/>
              <a:t>челлендж</a:t>
            </a:r>
            <a:r>
              <a:rPr lang="ru-RU" sz="3600" dirty="0" smtClean="0"/>
              <a:t> </a:t>
            </a:r>
            <a:r>
              <a:rPr lang="en-US" sz="3600" dirty="0" smtClean="0"/>
              <a:t>#</a:t>
            </a:r>
            <a:r>
              <a:rPr lang="ru-RU" sz="3600" dirty="0" smtClean="0"/>
              <a:t>ЮИДПОЕХАЛИ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2" y="788461"/>
            <a:ext cx="4047766" cy="28618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78" y="791909"/>
            <a:ext cx="4067484" cy="2875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66317"/>
            <a:ext cx="4184246" cy="29583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6405"/>
            <a:ext cx="4078791" cy="28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61541"/>
            <a:ext cx="6480720" cy="107888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Областной конкурс </a:t>
            </a:r>
            <a:br>
              <a:rPr lang="ru-RU" sz="3200" dirty="0" smtClean="0"/>
            </a:br>
            <a:r>
              <a:rPr lang="ru-RU" sz="3200" dirty="0" smtClean="0"/>
              <a:t>«Страна </a:t>
            </a:r>
            <a:r>
              <a:rPr lang="ru-RU" sz="3200" dirty="0" err="1" smtClean="0"/>
              <a:t>БезОпасности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tanya\Desktop\tlhTi07fr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132644"/>
            <a:ext cx="4211960" cy="29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tanya\Desktop\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78" y="1124744"/>
            <a:ext cx="4470222" cy="31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tanya\Desktop\ТЕ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19400"/>
            <a:ext cx="4608512" cy="325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0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121" y="-155136"/>
            <a:ext cx="6480720" cy="1336698"/>
          </a:xfrm>
        </p:spPr>
        <p:txBody>
          <a:bodyPr>
            <a:normAutofit/>
          </a:bodyPr>
          <a:lstStyle/>
          <a:p>
            <a:r>
              <a:rPr lang="ru-RU" sz="3600" dirty="0" err="1"/>
              <a:t>Челлендж</a:t>
            </a:r>
            <a:r>
              <a:rPr lang="ru-RU" sz="3600" dirty="0"/>
              <a:t> </a:t>
            </a:r>
            <a:r>
              <a:rPr lang="ru-RU" sz="3600" dirty="0" smtClean="0"/>
              <a:t>«В </a:t>
            </a:r>
            <a:r>
              <a:rPr lang="ru-RU" sz="3600" dirty="0"/>
              <a:t>школу - без </a:t>
            </a:r>
            <a:r>
              <a:rPr lang="ru-RU" sz="3600" dirty="0" smtClean="0"/>
              <a:t>ДТП»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ПДД\Сертификаты и грамоты\Челлендж В школу - без ДТП\iMRsZCQlJ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1" y="908720"/>
            <a:ext cx="5328592" cy="37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ПДД\Сертификаты и грамоты\Челлендж В школу - без ДТП\p0XogXEXE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5302"/>
            <a:ext cx="5005913" cy="35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8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449" y="-197111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Всероссийская онлайн-олимпиада «Безопасные дороги»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543" y="1063405"/>
            <a:ext cx="2723578" cy="38144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9" y="1056328"/>
            <a:ext cx="2591426" cy="3629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56328"/>
            <a:ext cx="2658779" cy="3723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2" y="3264394"/>
            <a:ext cx="2555031" cy="3578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6" y="3296678"/>
            <a:ext cx="2531979" cy="35461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39" y="3233784"/>
            <a:ext cx="2593215" cy="36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6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662" y="-99392"/>
            <a:ext cx="6480720" cy="1336698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Челлендж</a:t>
            </a:r>
            <a:r>
              <a:rPr lang="ru-RU" sz="3200" dirty="0" smtClean="0"/>
              <a:t> «Открытка для АВТОЛЕДИ»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tanya\Desktop\Ваганова Елизавета Сергеевна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93845"/>
            <a:ext cx="4239175" cy="29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tanya\Desktop\Глухова Дарья Никола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84912"/>
            <a:ext cx="4154758" cy="293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tanya\Desktop\Торунова Мария Серге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62" y="3645024"/>
            <a:ext cx="4382577" cy="30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0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188640"/>
            <a:ext cx="8136904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ПАСПОРТ отряда </a:t>
            </a:r>
            <a:r>
              <a:rPr lang="ru-RU" dirty="0"/>
              <a:t>ЮИД</a:t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9659" y="764704"/>
            <a:ext cx="62723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Образовательная организация: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МОУ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«Архангельская СШ»</a:t>
            </a:r>
            <a:endParaRPr lang="ru-RU" sz="2400" dirty="0">
              <a:latin typeface="Times New Roman"/>
              <a:ea typeface="Times New Roman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Директор: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Баранова Светлана Николаевна</a:t>
            </a:r>
            <a:endParaRPr lang="ru-RU" sz="2400" dirty="0">
              <a:latin typeface="Times New Roman"/>
              <a:ea typeface="Times New Roman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Адрес: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607707, Нижегородская область, 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Шатковский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муниципальный округ, </a:t>
            </a: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село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Архангельское, ул. Центральная, д. 89</a:t>
            </a:r>
            <a:endParaRPr lang="ru-RU" sz="2400" dirty="0">
              <a:latin typeface="Times New Roman"/>
              <a:ea typeface="Times New Roman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Телефон: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8(831)904-50-13</a:t>
            </a:r>
            <a:r>
              <a:rPr lang="ru-RU" sz="2400" dirty="0">
                <a:latin typeface="Times New Roman"/>
                <a:ea typeface="Times New Roman"/>
              </a:rPr>
              <a:t> 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Сайт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arxangelskoe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ucoz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com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 </a:t>
            </a: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Отряд: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«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Светофорчик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»</a:t>
            </a:r>
            <a:endParaRPr lang="ru-RU" sz="2400" dirty="0">
              <a:latin typeface="Times New Roman"/>
              <a:ea typeface="Times New Roman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Руководитель отряда ЮИД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: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Анисимова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Татьяна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Николаевна</a:t>
            </a: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Коллективу</a:t>
            </a:r>
            <a:r>
              <a:rPr lang="ru-RU" sz="2400" dirty="0">
                <a:latin typeface="Times New Roman"/>
                <a:ea typeface="Times New Roman"/>
              </a:rPr>
              <a:t> 3</a:t>
            </a:r>
            <a:r>
              <a:rPr lang="ru-RU" sz="2400" dirty="0" smtClean="0">
                <a:latin typeface="Times New Roman"/>
                <a:ea typeface="Times New Roman"/>
              </a:rPr>
              <a:t> года </a:t>
            </a:r>
            <a:endParaRPr lang="ru-RU" sz="2400" dirty="0">
              <a:latin typeface="Times New Roman"/>
              <a:ea typeface="Times New Roman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Возраст участников </a:t>
            </a:r>
            <a:r>
              <a:rPr lang="ru-RU" sz="2400" b="1" dirty="0" smtClean="0">
                <a:latin typeface="Times New Roman"/>
                <a:ea typeface="Times New Roman"/>
              </a:rPr>
              <a:t>отряда:</a:t>
            </a:r>
            <a:r>
              <a:rPr lang="ru-RU" sz="2400" dirty="0" smtClean="0">
                <a:latin typeface="Times New Roman"/>
                <a:ea typeface="Times New Roman"/>
              </a:rPr>
              <a:t> 10-14 </a:t>
            </a:r>
            <a:r>
              <a:rPr lang="ru-RU" sz="2400" dirty="0">
                <a:latin typeface="Times New Roman"/>
                <a:ea typeface="Times New Roman"/>
              </a:rPr>
              <a:t>лет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</a:p>
          <a:p>
            <a:pPr algn="just" eaLnBrk="0" fontAlgn="base" hangingPunct="0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Ч</a:t>
            </a:r>
            <a:r>
              <a:rPr lang="ru-RU" sz="2400" b="1" dirty="0" smtClean="0">
                <a:latin typeface="Times New Roman"/>
                <a:ea typeface="Times New Roman"/>
              </a:rPr>
              <a:t>исленность </a:t>
            </a:r>
            <a:r>
              <a:rPr lang="ru-RU" sz="2400" b="1" dirty="0">
                <a:latin typeface="Times New Roman"/>
                <a:ea typeface="Times New Roman"/>
              </a:rPr>
              <a:t>отряда </a:t>
            </a:r>
            <a:r>
              <a:rPr lang="ru-RU" sz="2400" b="1" dirty="0" smtClean="0">
                <a:latin typeface="Times New Roman"/>
                <a:ea typeface="Times New Roman"/>
              </a:rPr>
              <a:t>ЮИД: </a:t>
            </a:r>
            <a:r>
              <a:rPr lang="ru-RU" sz="2400" dirty="0" smtClean="0">
                <a:latin typeface="Times New Roman"/>
                <a:ea typeface="Times New Roman"/>
              </a:rPr>
              <a:t>15 </a:t>
            </a:r>
            <a:r>
              <a:rPr lang="ru-RU" sz="2400" dirty="0">
                <a:latin typeface="Times New Roman"/>
                <a:ea typeface="Times New Roman"/>
              </a:rPr>
              <a:t>человек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  <a:endParaRPr lang="ru-RU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420888"/>
            <a:ext cx="5328592" cy="1336698"/>
          </a:xfrm>
        </p:spPr>
        <p:txBody>
          <a:bodyPr>
            <a:noAutofit/>
          </a:bodyPr>
          <a:lstStyle/>
          <a:p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  <p:pic>
        <p:nvPicPr>
          <p:cNvPr id="4098" name="Picture 2" descr="C:\Users\tanya\Desktop\zf2y0ki-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01" y="1514532"/>
            <a:ext cx="7075999" cy="534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620688"/>
            <a:ext cx="6192688" cy="4176464"/>
          </a:xfrm>
        </p:spPr>
        <p:txBody>
          <a:bodyPr>
            <a:normAutofit fontScale="92500" lnSpcReduction="10000"/>
          </a:bodyPr>
          <a:lstStyle/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FF0000"/>
                </a:solidFill>
                <a:latin typeface="Verdana"/>
              </a:rPr>
              <a:t>Наш девиз: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endParaRPr lang="ru-RU" altLang="ru-RU" b="1" kern="0" dirty="0">
              <a:solidFill>
                <a:srgbClr val="000000"/>
              </a:solidFill>
              <a:latin typeface="Verdana"/>
            </a:endParaRP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Красный </a:t>
            </a:r>
            <a:r>
              <a:rPr lang="ru-RU" altLang="ru-RU" b="1" kern="0" dirty="0" err="1">
                <a:solidFill>
                  <a:srgbClr val="000000"/>
                </a:solidFill>
                <a:latin typeface="Verdana"/>
              </a:rPr>
              <a:t>зажёгся</a:t>
            </a: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Постой, не спеши!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Жёлтый </a:t>
            </a:r>
            <a:r>
              <a:rPr lang="ru-RU" altLang="ru-RU" b="1" kern="0" dirty="0" err="1">
                <a:solidFill>
                  <a:srgbClr val="000000"/>
                </a:solidFill>
                <a:latin typeface="Verdana"/>
              </a:rPr>
              <a:t>зажёгся</a:t>
            </a: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Вокруг посмотри!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Зелёный </a:t>
            </a:r>
            <a:r>
              <a:rPr lang="ru-RU" altLang="ru-RU" b="1" kern="0" dirty="0" err="1">
                <a:solidFill>
                  <a:srgbClr val="000000"/>
                </a:solidFill>
                <a:latin typeface="Verdana"/>
              </a:rPr>
              <a:t>зажёгся</a:t>
            </a: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Смело вперёд!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Прямая дорога</a:t>
            </a:r>
          </a:p>
          <a:p>
            <a:pPr lvl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b="1" kern="0" dirty="0">
                <a:solidFill>
                  <a:srgbClr val="000000"/>
                </a:solidFill>
                <a:latin typeface="Verdana"/>
              </a:rPr>
              <a:t>Тебе, пешеход!</a:t>
            </a:r>
          </a:p>
          <a:p>
            <a:endParaRPr lang="ru-RU" dirty="0"/>
          </a:p>
        </p:txBody>
      </p:sp>
      <p:pic>
        <p:nvPicPr>
          <p:cNvPr id="1026" name="Picture 2" descr="C:\Users\tanya\Desktop\zf2y0ki-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56" y="1703973"/>
            <a:ext cx="6696744" cy="51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-171400"/>
            <a:ext cx="6480720" cy="71884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Командир отряда</a:t>
            </a:r>
            <a:endParaRPr lang="ru-RU" sz="3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83768" y="5727310"/>
            <a:ext cx="5292588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Марсакова</a:t>
            </a:r>
            <a:r>
              <a:rPr lang="ru-RU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Снежана, 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ученица 6 класса</a:t>
            </a:r>
            <a:endParaRPr lang="ru-RU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Архангельская СШ\Desktop\IMG_9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75" y="620688"/>
            <a:ext cx="3514718" cy="52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387424"/>
            <a:ext cx="6480720" cy="1336698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Зам.командира</a:t>
            </a:r>
            <a:r>
              <a:rPr lang="ru-RU" sz="3600" dirty="0" smtClean="0"/>
              <a:t> отряда ЮИД</a:t>
            </a:r>
            <a:endParaRPr lang="ru-RU" sz="36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03351" y="5766253"/>
            <a:ext cx="6120680" cy="1091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Бугрова Ольга, 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ученица 6 класса</a:t>
            </a:r>
            <a:endParaRPr lang="ru-RU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C:\Users\Архангельская СШ\Desktop\JJggqpiuN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56" y="662269"/>
            <a:ext cx="3804270" cy="523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63280" y="476672"/>
            <a:ext cx="6480720" cy="13366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НАПРАВЛЕНИЯ </a:t>
            </a:r>
            <a:r>
              <a:rPr lang="ru-RU" dirty="0"/>
              <a:t>ДЕЯТЕЛЬНОСТИ ЮИД</a:t>
            </a:r>
            <a:br>
              <a:rPr lang="ru-RU" dirty="0"/>
            </a:br>
            <a:endParaRPr lang="ru-RU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3227784" y="5277937"/>
            <a:ext cx="552068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943621" y="4701675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3227784" y="2763337"/>
            <a:ext cx="552068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3227784" y="3601537"/>
            <a:ext cx="552068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938462" y="470167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3229372" y="4438150"/>
            <a:ext cx="5519092" cy="6461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3227784" y="6138362"/>
            <a:ext cx="5520680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2943621" y="5562100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999184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gray">
          <a:xfrm rot="3419336">
            <a:off x="2914652" y="3834367"/>
            <a:ext cx="479425" cy="529815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  <a:contourClr>
              <a:srgbClr val="99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gray">
          <a:xfrm rot="3419336">
            <a:off x="2943225" y="2159405"/>
            <a:ext cx="479425" cy="521643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  <a:contourClr>
              <a:srgbClr val="FF7C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gray">
          <a:xfrm rot="3419336">
            <a:off x="2920699" y="3034022"/>
            <a:ext cx="479426" cy="52543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99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2" name="Text Box 262"/>
          <p:cNvSpPr txBox="1">
            <a:spLocks noChangeArrowheads="1"/>
          </p:cNvSpPr>
          <p:nvPr/>
        </p:nvSpPr>
        <p:spPr bwMode="gray">
          <a:xfrm>
            <a:off x="3050777" y="30681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53" name="Text Box 259"/>
          <p:cNvSpPr txBox="1">
            <a:spLocks noChangeArrowheads="1"/>
          </p:cNvSpPr>
          <p:nvPr/>
        </p:nvSpPr>
        <p:spPr bwMode="gray">
          <a:xfrm>
            <a:off x="3024361" y="220838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54" name="Text Box 265"/>
          <p:cNvSpPr txBox="1">
            <a:spLocks noChangeArrowheads="1"/>
          </p:cNvSpPr>
          <p:nvPr/>
        </p:nvSpPr>
        <p:spPr bwMode="gray">
          <a:xfrm>
            <a:off x="3022599" y="387067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55" name="Text Box 255"/>
          <p:cNvSpPr txBox="1">
            <a:spLocks noChangeArrowheads="1"/>
          </p:cNvSpPr>
          <p:nvPr/>
        </p:nvSpPr>
        <p:spPr bwMode="gray">
          <a:xfrm>
            <a:off x="3050776" y="473342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57" name="AutoShape 3"/>
          <p:cNvSpPr>
            <a:spLocks noChangeArrowheads="1"/>
          </p:cNvSpPr>
          <p:nvPr/>
        </p:nvSpPr>
        <p:spPr bwMode="gray">
          <a:xfrm>
            <a:off x="3706440" y="2171867"/>
            <a:ext cx="4825999" cy="5302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" name="Text Box 258"/>
          <p:cNvSpPr txBox="1">
            <a:spLocks noChangeArrowheads="1"/>
          </p:cNvSpPr>
          <p:nvPr/>
        </p:nvSpPr>
        <p:spPr bwMode="gray">
          <a:xfrm>
            <a:off x="4091726" y="2250081"/>
            <a:ext cx="388728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Arial" charset="0"/>
              </a:rPr>
              <a:t>Просветительская работа</a:t>
            </a:r>
            <a:endParaRPr lang="ru-RU" sz="2400" dirty="0">
              <a:latin typeface="Arial" charset="0"/>
            </a:endParaRPr>
          </a:p>
          <a:p>
            <a:pPr eaLnBrk="0" hangingPunct="0"/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67" name="AutoShape 3"/>
          <p:cNvSpPr>
            <a:spLocks noChangeArrowheads="1"/>
          </p:cNvSpPr>
          <p:nvPr/>
        </p:nvSpPr>
        <p:spPr bwMode="gray">
          <a:xfrm>
            <a:off x="3706441" y="3870674"/>
            <a:ext cx="4825999" cy="5302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" name="Text Box 270"/>
          <p:cNvSpPr txBox="1">
            <a:spLocks noChangeArrowheads="1"/>
          </p:cNvSpPr>
          <p:nvPr/>
        </p:nvSpPr>
        <p:spPr bwMode="gray">
          <a:xfrm>
            <a:off x="4732223" y="3968158"/>
            <a:ext cx="260334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Arial" charset="0"/>
              </a:rPr>
              <a:t>Шефская работа</a:t>
            </a:r>
            <a:endParaRPr lang="ru-RU" sz="2400" dirty="0">
              <a:latin typeface="Arial" charset="0"/>
            </a:endParaRPr>
          </a:p>
        </p:txBody>
      </p:sp>
      <p:sp>
        <p:nvSpPr>
          <p:cNvPr id="70" name="AutoShape 3"/>
          <p:cNvSpPr>
            <a:spLocks noChangeArrowheads="1"/>
          </p:cNvSpPr>
          <p:nvPr/>
        </p:nvSpPr>
        <p:spPr bwMode="gray">
          <a:xfrm>
            <a:off x="3706441" y="4696912"/>
            <a:ext cx="4825999" cy="5302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" name="Text Box 271"/>
          <p:cNvSpPr txBox="1">
            <a:spLocks noChangeArrowheads="1"/>
          </p:cNvSpPr>
          <p:nvPr/>
        </p:nvSpPr>
        <p:spPr bwMode="gray">
          <a:xfrm>
            <a:off x="4080266" y="4793844"/>
            <a:ext cx="42500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Arial" charset="0"/>
              </a:rPr>
              <a:t>Культурно-досуговая работа</a:t>
            </a:r>
            <a:endParaRPr lang="en-US" sz="2400" dirty="0">
              <a:latin typeface="Arial" charset="0"/>
            </a:endParaRPr>
          </a:p>
        </p:txBody>
      </p:sp>
      <p:sp>
        <p:nvSpPr>
          <p:cNvPr id="72" name="AutoShape 3"/>
          <p:cNvSpPr>
            <a:spLocks noChangeArrowheads="1"/>
          </p:cNvSpPr>
          <p:nvPr/>
        </p:nvSpPr>
        <p:spPr bwMode="gray">
          <a:xfrm>
            <a:off x="3706441" y="5549652"/>
            <a:ext cx="4825999" cy="5302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3" name="Text Box 272"/>
          <p:cNvSpPr txBox="1">
            <a:spLocks noChangeArrowheads="1"/>
          </p:cNvSpPr>
          <p:nvPr/>
        </p:nvSpPr>
        <p:spPr bwMode="gray">
          <a:xfrm>
            <a:off x="3908889" y="5618212"/>
            <a:ext cx="425295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Arial" charset="0"/>
              </a:rPr>
              <a:t>Патрульно-рейдовая работа</a:t>
            </a:r>
            <a:endParaRPr lang="en-US" sz="2400" dirty="0">
              <a:latin typeface="Arial" charset="0"/>
            </a:endParaRPr>
          </a:p>
        </p:txBody>
      </p:sp>
      <p:sp>
        <p:nvSpPr>
          <p:cNvPr id="74" name="AutoShape 3"/>
          <p:cNvSpPr>
            <a:spLocks noChangeArrowheads="1"/>
          </p:cNvSpPr>
          <p:nvPr/>
        </p:nvSpPr>
        <p:spPr bwMode="gray">
          <a:xfrm>
            <a:off x="3706441" y="3031624"/>
            <a:ext cx="5258047" cy="5302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5" name="Text Box 269"/>
          <p:cNvSpPr txBox="1">
            <a:spLocks noChangeArrowheads="1"/>
          </p:cNvSpPr>
          <p:nvPr/>
        </p:nvSpPr>
        <p:spPr bwMode="gray">
          <a:xfrm>
            <a:off x="3564223" y="3102320"/>
            <a:ext cx="558684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dirty="0" smtClean="0">
                <a:latin typeface="Arial" charset="0"/>
              </a:rPr>
              <a:t>Информационно - пропагандистская работа</a:t>
            </a:r>
            <a:endParaRPr lang="ru-RU" sz="2000" dirty="0">
              <a:latin typeface="Arial" charset="0"/>
            </a:endParaRPr>
          </a:p>
          <a:p>
            <a:pPr eaLnBrk="0" hangingPunct="0"/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bd9521bd61c27d108bff6b2e425a944cf04995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465</Words>
  <Application>Microsoft Office PowerPoint</Application>
  <PresentationFormat>Экран (4:3)</PresentationFormat>
  <Paragraphs>111</Paragraphs>
  <Slides>50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Calibri</vt:lpstr>
      <vt:lpstr>Tahoma</vt:lpstr>
      <vt:lpstr>Times New Roman</vt:lpstr>
      <vt:lpstr>Verdana</vt:lpstr>
      <vt:lpstr>Тема Office</vt:lpstr>
      <vt:lpstr>Отряд юных  инспекторов движения (ЮИД) МОУ«Архангельская СШ» «СВЕТОФОРЧИК» </vt:lpstr>
      <vt:lpstr>Ежегодно на дорогах России погибает около 60 000 человек. Это население небольшого города.</vt:lpstr>
      <vt:lpstr>Цели отряда ЮИД</vt:lpstr>
      <vt:lpstr>Задачи отряда ЮИД</vt:lpstr>
      <vt:lpstr>ПАСПОРТ отряда ЮИД </vt:lpstr>
      <vt:lpstr>Презентация PowerPoint</vt:lpstr>
      <vt:lpstr>Командир отряда</vt:lpstr>
      <vt:lpstr>Зам.командира отряда ЮИД</vt:lpstr>
      <vt:lpstr>НАПРАВЛЕНИЯ ДЕЯТЕЛЬНОСТИ ЮИД </vt:lpstr>
      <vt:lpstr>Наши дела</vt:lpstr>
      <vt:lpstr>Конкурс рисунков «Дети.Дорога.Безопасность»</vt:lpstr>
      <vt:lpstr>Конкурс рисунков «Новый дорожный знак глазами детей».</vt:lpstr>
      <vt:lpstr>Челлендж «В школу – без ДТП»</vt:lpstr>
      <vt:lpstr>Челлендж «Мы за безопасность на дорогах».</vt:lpstr>
      <vt:lpstr>Фоточеллендж «Светофорчик». </vt:lpstr>
      <vt:lpstr>В «Школе светофорных наук»</vt:lpstr>
      <vt:lpstr>Оформляем стенды по ПДД</vt:lpstr>
      <vt:lpstr>Профилактические мероприятия «Неделя безопасности», «Засветись»</vt:lpstr>
      <vt:lpstr>Мероприятие для первоклассников «Посвящение в пешеходы».</vt:lpstr>
      <vt:lpstr> Лаборатория безопасности  </vt:lpstr>
      <vt:lpstr> Акция «Безопасность детства» </vt:lpstr>
      <vt:lpstr> Конкурс «Безопасное колесо» </vt:lpstr>
      <vt:lpstr>Встреча с инспектором ГИБДД</vt:lpstr>
      <vt:lpstr>Акция «Письмо водителю»</vt:lpstr>
      <vt:lpstr>Акция «Береги пешехода».</vt:lpstr>
      <vt:lpstr>Мероприятие «Сегодня в игре, завтра на дороге».</vt:lpstr>
      <vt:lpstr>Мониторинг наличия световозвращающих элементов</vt:lpstr>
      <vt:lpstr>Акция «Полицейский Дед Мороз» </vt:lpstr>
      <vt:lpstr>Акция «Полицейский Дед Мороз» </vt:lpstr>
      <vt:lpstr>Мероприятие  "Безопасное колесо"</vt:lpstr>
      <vt:lpstr>Отряд ЮИД продолжает работу во время летних каникул</vt:lpstr>
      <vt:lpstr>Региональная акция «Дети-летом!» </vt:lpstr>
      <vt:lpstr>Мы снимаем видеоролики</vt:lpstr>
      <vt:lpstr>Фотоконкурс  «Мой ребенок в авто-кресле»</vt:lpstr>
      <vt:lpstr>Фотоконкурс «Безопасная горка»</vt:lpstr>
      <vt:lpstr>#Засветись#Маленький_но_заметный</vt:lpstr>
      <vt:lpstr>Флэшмоб «Скворечник в стиле ПДД»</vt:lpstr>
      <vt:lpstr>Тестирование по ПДД</vt:lpstr>
      <vt:lpstr>Наши достижения</vt:lpstr>
      <vt:lpstr>Всероссийский челлендж #ЮИДМЫМОЛОДЫ</vt:lpstr>
      <vt:lpstr>Региональный фото КВЕСТ #МАМЫРУЛЯТ52</vt:lpstr>
      <vt:lpstr>Всероссийская интернет-акция «Безопасность детей на дороге»</vt:lpstr>
      <vt:lpstr>Челлендж «Мы за безопасность на дорогах»</vt:lpstr>
      <vt:lpstr>Областной семейный конкурс "Знает ПДД семья - значит знаю их и я".</vt:lpstr>
      <vt:lpstr>Арт-челлендж #ЮИДПОЕХАЛИ</vt:lpstr>
      <vt:lpstr>Областной конкурс  «Страна БезОпасности»</vt:lpstr>
      <vt:lpstr>Челлендж «В школу - без ДТП»</vt:lpstr>
      <vt:lpstr>Всероссийская онлайн-олимпиада «Безопасные дороги»</vt:lpstr>
      <vt:lpstr>Челлендж «Открытка для АВТОЛЕДИ»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для учебы</dc:title>
  <dc:creator>obstinate</dc:creator>
  <dc:description>Шаблон презентации с сайта https://presentation-creation.ru/</dc:description>
  <cp:lastModifiedBy>Admin-MSI</cp:lastModifiedBy>
  <cp:revision>1100</cp:revision>
  <dcterms:created xsi:type="dcterms:W3CDTF">2018-02-25T09:09:03Z</dcterms:created>
  <dcterms:modified xsi:type="dcterms:W3CDTF">2024-10-03T08:16:56Z</dcterms:modified>
</cp:coreProperties>
</file>