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7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00"/>
    <a:srgbClr val="990000"/>
    <a:srgbClr val="FF66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4D4C-2378-4BE6-9EFF-DE42AD79B1A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621B-89C8-4348-B9B9-0564F1411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3.infourok.ru/uploads/ex/0610/000374f7-f2cbe72a/img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608" y="2060848"/>
            <a:ext cx="5509489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ambria" pitchFamily="18" charset="0"/>
              </a:rPr>
              <a:t>Викторина</a:t>
            </a:r>
            <a:r>
              <a:rPr lang="ru-RU" b="1" dirty="0" smtClean="0">
                <a:latin typeface="Cambria" pitchFamily="18" charset="0"/>
              </a:rPr>
              <a:t>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Cambria" pitchFamily="18" charset="0"/>
              </a:rPr>
              <a:t>«Я – велосипедист!»</a:t>
            </a:r>
            <a:endParaRPr lang="ru-RU" b="1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4" y="692696"/>
            <a:ext cx="757977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«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РАЗУМные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игры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по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ПДД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»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 descr="http://www.alltophoto.ru/uploads/posts/2014-01/1389192480_7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4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958" y="1886499"/>
            <a:ext cx="305006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6660232" y="5805264"/>
            <a:ext cx="1440160" cy="4572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начать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0487" y="-1147489"/>
            <a:ext cx="6858000" cy="91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6904" cy="1863769"/>
          </a:xfrm>
        </p:spPr>
        <p:txBody>
          <a:bodyPr>
            <a:normAutofit fontScale="90000"/>
          </a:bodyPr>
          <a:lstStyle/>
          <a:p>
            <a:pPr algn="l"/>
            <a:r>
              <a:rPr lang="ru-RU" sz="3400" b="1" dirty="0" smtClean="0">
                <a:latin typeface="Cambria" pitchFamily="18" charset="0"/>
              </a:rPr>
              <a:t>       </a:t>
            </a:r>
            <a:r>
              <a:rPr lang="ru-RU" sz="3400" b="1" dirty="0" smtClean="0">
                <a:solidFill>
                  <a:srgbClr val="0033CC"/>
                </a:solidFill>
                <a:latin typeface="Cambria" pitchFamily="18" charset="0"/>
              </a:rPr>
              <a:t>Соблюдай эти простые </a:t>
            </a:r>
            <a:r>
              <a:rPr lang="ru-RU" sz="3400" b="1" dirty="0" smtClean="0">
                <a:solidFill>
                  <a:srgbClr val="C00000"/>
                </a:solidFill>
                <a:latin typeface="Cambria" pitchFamily="18" charset="0"/>
              </a:rPr>
              <a:t>правила</a:t>
            </a:r>
            <a:r>
              <a:rPr lang="ru-RU" sz="3400" b="1" dirty="0" smtClean="0">
                <a:solidFill>
                  <a:srgbClr val="0033CC"/>
                </a:solidFill>
                <a:latin typeface="Cambria" pitchFamily="18" charset="0"/>
              </a:rPr>
              <a:t>                        </a:t>
            </a:r>
            <a:br>
              <a:rPr lang="ru-RU" sz="3400" b="1" dirty="0" smtClean="0">
                <a:solidFill>
                  <a:srgbClr val="0033CC"/>
                </a:solidFill>
                <a:latin typeface="Cambria" pitchFamily="18" charset="0"/>
              </a:rPr>
            </a:br>
            <a:r>
              <a:rPr lang="ru-RU" sz="3400" b="1" dirty="0">
                <a:solidFill>
                  <a:srgbClr val="0033CC"/>
                </a:solidFill>
                <a:latin typeface="Cambria" pitchFamily="18" charset="0"/>
              </a:rPr>
              <a:t> </a:t>
            </a:r>
            <a:r>
              <a:rPr lang="ru-RU" sz="3400" b="1" dirty="0" smtClean="0">
                <a:solidFill>
                  <a:srgbClr val="0033CC"/>
                </a:solidFill>
                <a:latin typeface="Cambria" pitchFamily="18" charset="0"/>
              </a:rPr>
              <a:t>                        и с тобой никогда                                 </a:t>
            </a:r>
            <a:br>
              <a:rPr lang="ru-RU" sz="3400" b="1" dirty="0" smtClean="0">
                <a:solidFill>
                  <a:srgbClr val="0033CC"/>
                </a:solidFill>
                <a:latin typeface="Cambria" pitchFamily="18" charset="0"/>
              </a:rPr>
            </a:br>
            <a:r>
              <a:rPr lang="ru-RU" sz="3400" b="1" dirty="0">
                <a:solidFill>
                  <a:srgbClr val="0033CC"/>
                </a:solidFill>
                <a:latin typeface="Cambria" pitchFamily="18" charset="0"/>
              </a:rPr>
              <a:t> </a:t>
            </a:r>
            <a:r>
              <a:rPr lang="ru-RU" sz="3400" b="1" dirty="0" smtClean="0">
                <a:solidFill>
                  <a:srgbClr val="0033CC"/>
                </a:solidFill>
                <a:latin typeface="Cambria" pitchFamily="18" charset="0"/>
              </a:rPr>
              <a:t>                                           </a:t>
            </a:r>
            <a:r>
              <a:rPr lang="ru-RU" sz="3400" b="1" dirty="0" smtClean="0">
                <a:solidFill>
                  <a:srgbClr val="C00000"/>
                </a:solidFill>
                <a:latin typeface="Cambria" pitchFamily="18" charset="0"/>
              </a:rPr>
              <a:t>не случится беды!</a:t>
            </a:r>
            <a:r>
              <a:rPr lang="ru-RU" sz="3400" b="1" dirty="0" smtClean="0">
                <a:solidFill>
                  <a:srgbClr val="0033CC"/>
                </a:solidFill>
                <a:latin typeface="Cambria" pitchFamily="18" charset="0"/>
              </a:rPr>
              <a:t> </a:t>
            </a:r>
            <a:endParaRPr lang="ru-RU" sz="3400" b="1" dirty="0">
              <a:solidFill>
                <a:srgbClr val="0033CC"/>
              </a:solidFill>
              <a:latin typeface="Cambria" pitchFamily="18" charset="0"/>
            </a:endParaRPr>
          </a:p>
        </p:txBody>
      </p:sp>
      <p:pic>
        <p:nvPicPr>
          <p:cNvPr id="7" name="Picture 6" descr="http://ic.pics.livejournal.com/dizst/15314921/598955/598955_9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r="3146" b="10343"/>
          <a:stretch/>
        </p:blipFill>
        <p:spPr bwMode="auto">
          <a:xfrm>
            <a:off x="1115616" y="2034432"/>
            <a:ext cx="6408712" cy="4084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28301" y="5753344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e5f9bccb1af6c7b039c3283641a0b03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452320" y="5589240"/>
            <a:ext cx="792088" cy="695307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09" y="-1147492"/>
            <a:ext cx="6858001" cy="91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309" y="778790"/>
            <a:ext cx="7772400" cy="1470025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Cambria" pitchFamily="18" charset="0"/>
              </a:rPr>
              <a:t>Что подарили почтальону       Печкину родители мальчика?</a:t>
            </a:r>
            <a:endParaRPr lang="ru-RU" sz="34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9337" y="2230357"/>
            <a:ext cx="30963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галчонка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2755" y="3428998"/>
            <a:ext cx="313499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фоторужьё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81405" y="4581128"/>
            <a:ext cx="309634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велосипед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10659" y="5753344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569221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Кликни по слову-ответу и переходи дальше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2050" name="Picture 2" descr="http://www.velostok.ru/data/11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6" y="870958"/>
            <a:ext cx="7632848" cy="48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12" y="-1147489"/>
            <a:ext cx="6858000" cy="91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24936" cy="1470025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Cambria" pitchFamily="18" charset="0"/>
              </a:rPr>
              <a:t>Что надо проверить у велосипеда в первую очередь перед поездкой?</a:t>
            </a:r>
            <a:endParaRPr lang="ru-RU" sz="34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2132856"/>
            <a:ext cx="30963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колёса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4523" y="3068960"/>
            <a:ext cx="313499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тормоза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4069602"/>
            <a:ext cx="309634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цепь 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4523" y="5013176"/>
            <a:ext cx="3096344" cy="720080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звонок 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 descr="http://www.bewebart.com/clementweda/svcore/js/bicycle-disk-brake-maintenance-76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b="7330"/>
          <a:stretch/>
        </p:blipFill>
        <p:spPr bwMode="auto">
          <a:xfrm>
            <a:off x="764664" y="692696"/>
            <a:ext cx="760569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97854" y="5733256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09" y="-1147492"/>
            <a:ext cx="6858001" cy="91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308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Cambria" pitchFamily="18" charset="0"/>
              </a:rPr>
              <a:t>Какой знак обозначает, что здесь можно кататься на велосипеде?</a:t>
            </a:r>
            <a:endParaRPr lang="ru-RU" sz="3400" b="1" dirty="0">
              <a:latin typeface="Cambria" pitchFamily="18" charset="0"/>
            </a:endParaRPr>
          </a:p>
        </p:txBody>
      </p:sp>
      <p:pic>
        <p:nvPicPr>
          <p:cNvPr id="7" name="Picture 2" descr="https://im3-tub-ru.yandex.net/i?id=4bdb4ecb3b57ec4c36d3f1841c9e787d-l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8" t="9575" r="51162" b="7446"/>
          <a:stretch>
            <a:fillRect/>
          </a:stretch>
        </p:blipFill>
        <p:spPr bwMode="auto">
          <a:xfrm>
            <a:off x="899592" y="2636912"/>
            <a:ext cx="2160240" cy="2160240"/>
          </a:xfrm>
          <a:prstGeom prst="rect">
            <a:avLst/>
          </a:prstGeom>
          <a:noFill/>
        </p:spPr>
      </p:pic>
      <p:pic>
        <p:nvPicPr>
          <p:cNvPr id="10" name="Picture 10" descr="https://im3-tub-ru.yandex.net/i?id=4bdb4ecb3b57ec4c36d3f1841c9e787d-l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63" t="9574" r="3488" b="4255"/>
          <a:stretch>
            <a:fillRect/>
          </a:stretch>
        </p:blipFill>
        <p:spPr bwMode="auto">
          <a:xfrm>
            <a:off x="6026766" y="2636912"/>
            <a:ext cx="2159205" cy="2242251"/>
          </a:xfrm>
          <a:prstGeom prst="rect">
            <a:avLst/>
          </a:prstGeom>
          <a:noFill/>
        </p:spPr>
      </p:pic>
      <p:pic>
        <p:nvPicPr>
          <p:cNvPr id="3074" name="Picture 2" descr="http://otvet.imgsmail.ru/download/bef53c4f2ebfd2d85a235288259dfeaa_i-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09" y="2636912"/>
            <a:ext cx="2528104" cy="21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лыбающееся лицо 3"/>
          <p:cNvSpPr/>
          <p:nvPr/>
        </p:nvSpPr>
        <p:spPr>
          <a:xfrm>
            <a:off x="1659951" y="4879163"/>
            <a:ext cx="679801" cy="638069"/>
          </a:xfrm>
          <a:prstGeom prst="smileyFace">
            <a:avLst/>
          </a:prstGeom>
          <a:solidFill>
            <a:schemeClr val="bg2">
              <a:lumMod val="75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4204060" y="4879163"/>
            <a:ext cx="679801" cy="638069"/>
          </a:xfrm>
          <a:prstGeom prst="smileyFace">
            <a:avLst/>
          </a:prstGeom>
          <a:solidFill>
            <a:schemeClr val="bg2">
              <a:lumMod val="75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6876256" y="4879163"/>
            <a:ext cx="679801" cy="638069"/>
          </a:xfrm>
          <a:prstGeom prst="smileyFace">
            <a:avLst/>
          </a:prstGeom>
          <a:solidFill>
            <a:schemeClr val="bg2">
              <a:lumMod val="75000"/>
            </a:schemeClr>
          </a:solidFill>
          <a:ln>
            <a:solidFill>
              <a:srgbClr val="99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park72.ru/wp-content/uploads/2016/04/evpatoriyu-i-poselok-zaozernoe-hotyat-soedinit-velodorozhkoy_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2" y="594990"/>
            <a:ext cx="7331073" cy="54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40352" y="5741776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09" y="-1147492"/>
            <a:ext cx="6858001" cy="91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309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Cambria" pitchFamily="18" charset="0"/>
              </a:rPr>
              <a:t>Какие правила надо соблюдать   при езде на велосипеде?</a:t>
            </a:r>
            <a:endParaRPr lang="ru-RU" sz="34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5182" y="2708918"/>
            <a:ext cx="423435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ататься без рук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7923" y="3789040"/>
            <a:ext cx="428712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ататься в защите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6239" y="4813210"/>
            <a:ext cx="4292236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атать младших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https://im0-tub-ru.yandex.net/i?id=90924322e70075014128c30377c6dc05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2" y="872714"/>
            <a:ext cx="766657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17829" y="5753344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09" y="-1147492"/>
            <a:ext cx="6858001" cy="91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578" y="862791"/>
            <a:ext cx="8174632" cy="1470025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Cambria" pitchFamily="18" charset="0"/>
              </a:rPr>
              <a:t>С какого возраста можно выезжать   на проезжую часть дороги</a:t>
            </a:r>
            <a:r>
              <a:rPr lang="ru-RU" sz="3600" b="1" dirty="0" smtClean="0">
                <a:latin typeface="Cambria" pitchFamily="18" charset="0"/>
              </a:rPr>
              <a:t>?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2332816"/>
            <a:ext cx="280831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7 лет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3429000"/>
            <a:ext cx="284696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12 лет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4575239"/>
            <a:ext cx="2852076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с 14 лет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148" name="Picture 4" descr="https://im3-tub-ru.yandex.net/i?id=21f128c31879663b2ece9dfbc2400059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b="13555"/>
          <a:stretch/>
        </p:blipFill>
        <p:spPr bwMode="auto">
          <a:xfrm>
            <a:off x="755576" y="804170"/>
            <a:ext cx="7639834" cy="521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22906" y="5753344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07385" y="876974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Детям, не достигшим возраста 14 лет, выезжать на проезжую часть запрещено!</a:t>
            </a:r>
            <a:endParaRPr lang="ru-RU" sz="2800" b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09" y="-1147492"/>
            <a:ext cx="6858001" cy="91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021" y="692696"/>
            <a:ext cx="8784976" cy="1470025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Cambria" pitchFamily="18" charset="0"/>
              </a:rPr>
              <a:t>Что должно быть на велосипеде для передвижения в тёмное время суток?</a:t>
            </a:r>
            <a:endParaRPr lang="ru-RU" sz="34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9337" y="2002273"/>
            <a:ext cx="309634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флажки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8864" y="2924944"/>
            <a:ext cx="3134994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шарики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11524" y="3933056"/>
            <a:ext cx="309634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катафоты 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11524" y="4889170"/>
            <a:ext cx="3096344" cy="720080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ленты 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170" name="Picture 2" descr="http://kupitv-original.ucoz.net/_ph/1/5408557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6"/>
          <a:stretch/>
        </p:blipFill>
        <p:spPr bwMode="auto">
          <a:xfrm>
            <a:off x="709397" y="723189"/>
            <a:ext cx="7700598" cy="53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37491" y="5753344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09" y="-1147492"/>
            <a:ext cx="6858001" cy="91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780" y="809837"/>
            <a:ext cx="7992888" cy="154203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ambria" pitchFamily="18" charset="0"/>
              </a:rPr>
              <a:t>Как должен передвигаться велосипедист  по пешеходному переходу?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2564904"/>
            <a:ext cx="5544616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атить велосипед рядом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2355" y="3645024"/>
            <a:ext cx="5583266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ести велосипед на себе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1266" y="4684825"/>
            <a:ext cx="558838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е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хать на нём по переходу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220" name="Picture 4" descr="https://im0-tub-ru.yandex.net/i?id=2858f19f53ca39f1b13827be1bd42f36&amp;n=33&amp;h=215&amp;w=3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/>
          <a:stretch/>
        </p:blipFill>
        <p:spPr bwMode="auto">
          <a:xfrm>
            <a:off x="773669" y="692696"/>
            <a:ext cx="7587679" cy="53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88844" y="5753344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3-tub-ru.yandex.net/i?id=35deb65ab632a0b69af8f49c7808df6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509" y="-1147492"/>
            <a:ext cx="6858001" cy="91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944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Как  должен  передвигаться    велосипедист  по  загородному  шоссе?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63604" y="4509122"/>
            <a:ext cx="6264697" cy="10801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хать по краю по направлению транспорта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63604" y="3212976"/>
            <a:ext cx="6207810" cy="9729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хать по краю навстречу          транспорту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63604" y="2204864"/>
            <a:ext cx="620781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хать по центру дороги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t="40420" r="22493" b="2787"/>
          <a:stretch/>
        </p:blipFill>
        <p:spPr bwMode="auto">
          <a:xfrm>
            <a:off x="683568" y="674917"/>
            <a:ext cx="7675658" cy="541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28301" y="5753344"/>
            <a:ext cx="672504" cy="338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164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Викторина  «Я – велосипедист!»</vt:lpstr>
      <vt:lpstr>Что подарили почтальону       Печкину родители мальчика?</vt:lpstr>
      <vt:lpstr>Что надо проверить у велосипеда в первую очередь перед поездкой?</vt:lpstr>
      <vt:lpstr>Какой знак обозначает, что здесь можно кататься на велосипеде?</vt:lpstr>
      <vt:lpstr>Какие правила надо соблюдать   при езде на велосипеде?</vt:lpstr>
      <vt:lpstr>С какого возраста можно выезжать   на проезжую часть дороги?</vt:lpstr>
      <vt:lpstr>Что должно быть на велосипеде для передвижения в тёмное время суток?</vt:lpstr>
      <vt:lpstr>Как должен передвигаться велосипедист  по пешеходному переходу?</vt:lpstr>
      <vt:lpstr>Как  должен  передвигаться    велосипедист  по  загородному  шоссе?</vt:lpstr>
      <vt:lpstr>       Соблюдай эти простые правила                                                  и с тобой никогда                                                                              не случится беды!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Пионерская</cp:lastModifiedBy>
  <cp:revision>25</cp:revision>
  <dcterms:created xsi:type="dcterms:W3CDTF">2017-03-07T03:40:06Z</dcterms:created>
  <dcterms:modified xsi:type="dcterms:W3CDTF">2019-09-06T09:58:27Z</dcterms:modified>
</cp:coreProperties>
</file>